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0A_0.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 id="2147483658" r:id="rId4"/>
    <p:sldMasterId id="2147483661" r:id="rId5"/>
  </p:sldMasterIdLst>
  <p:notesMasterIdLst>
    <p:notesMasterId r:id="rId2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12192000" cy="6858000"/>
  <p:notesSz cx="6858000" cy="9144000"/>
  <p:embeddedFontLst>
    <p:embeddedFont>
      <p:font typeface="Calibri" panose="020F0502020204030204" pitchFamily="34" charset="0"/>
      <p:regular r:id="rId30"/>
      <p:bold r:id="rId31"/>
      <p:italic r:id="rId32"/>
      <p:boldItalic r:id="rId33"/>
    </p:embeddedFont>
    <p:embeddedFont>
      <p:font typeface="Open Sans" panose="020B0606030504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jBmtyT4Fi5eXdANkU+V8JJEy9/P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00B63E9-DD0B-2CB9-088A-FF1D0C15FDC5}" name="Marina Scelta" initials="MS" userId="Marina Scelta"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0EFF265-5955-4D86-9A02-DCDF4EF2F3C6}">
  <a:tblStyle styleId="{60EFF265-5955-4D86-9A02-DCDF4EF2F3C6}"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6017" autoAdjust="0"/>
  </p:normalViewPr>
  <p:slideViewPr>
    <p:cSldViewPr snapToGrid="0">
      <p:cViewPr varScale="1">
        <p:scale>
          <a:sx n="71" d="100"/>
          <a:sy n="71" d="100"/>
        </p:scale>
        <p:origin x="108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font" Target="fonts/font5.fntdata"/><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7.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1.fntdata"/><Relationship Id="rId35" Type="http://schemas.openxmlformats.org/officeDocument/2006/relationships/font" Target="fonts/font6.fntdata"/><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4.fntdata"/><Relationship Id="rId38" Type="http://customschemas.google.com/relationships/presentationmetadata" Target="metadata"/></Relationships>
</file>

<file path=ppt/comments/modernComment_10A_0.xml><?xml version="1.0" encoding="utf-8"?>
<p188:cmLst xmlns:a="http://schemas.openxmlformats.org/drawingml/2006/main" xmlns:r="http://schemas.openxmlformats.org/officeDocument/2006/relationships" xmlns:p188="http://schemas.microsoft.com/office/powerpoint/2018/8/main">
  <p188:cm id="{AD7F0B1D-2D00-4162-B898-A749483BE719}" authorId="{A00B63E9-DD0B-2CB9-088A-FF1D0C15FDC5}" created="2025-07-07T14:35:15.547">
    <pc:sldMkLst xmlns:pc="http://schemas.microsoft.com/office/powerpoint/2013/main/command">
      <pc:docMk/>
      <pc:sldMk cId="0" sldId="266"/>
    </pc:sldMkLst>
    <p188:txBody>
      <a:bodyPr/>
      <a:lstStyle/>
      <a:p>
        <a:r>
          <a:rPr lang="it-IT"/>
          <a:t>[Traduzione dell’immagine:]
Figura 36: quadro di riferimento ecologico che illustra i fattori che influenzano la partecipazione, I successi e l’avanzamento delle bambine, delle ragazze e delle donne nelle STEM.
[Traduzione schema, livello superiore, da sinistra verso destra] leggi per una pari retribuzione; politiche per la parità di genere; leglislazione e politiche; mass media e social media; SOCIETÀ; dat idisaggregati in base al sesso per la realizzazione di politiche mirate; norme societarie e culturali; parità di genere; norme sociali inclusive.
[Secondo livello, da sx a dx]: fattori psicologici legati alle valutazioni; attrezzatura, materiali e risorse relative alle STEM; interazioni studente-studente; percezioni delle e degli insegnanti; SCUOLA; insegnanti donne; qualità dell'insegnamento e competenza nelle materie; strategie di insegnamento; libri di testo e materiali didattici; procedure e strumenti di valutazione.
[Terzo livello, da sx a dx] relazioni tra pari; opinioni e aspettative genitoriali; FAMIGLIA E PARI; beni e supporto familiari; caratteristiche familiari.
[Livello inferiore, da sx a dx] percezione di sé, stereotipi e identità STEM; competenze linguistiche e spaziali; autoefficacia; interesse, impegno, motivazione e divertimento.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tonewall.org.uk/resources/list-lgbtq-term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Facilita la discussione di gruppo sul tema dei fattori che contribuiscono alle disuguaglianza di genere nell’ambito dell’informatica e delle STEM. Incoraggia le e i partecipanti a pensare in maniera critica e a riflettere sui vari strati dell’influenza, dalla società più ampia al contesto della classe.</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Puoi scegliere di condurre un’attività di gruppo in cui le e i discenti collaborano alla creazione di una mappa mentale della questione analizzata, organizzata secondo quattro livelli:</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societario</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scolastico</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delle interazioni insegnante-studente</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delle dinamiche di classe tra pari</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Utilizza i seguenti spunti di discussione e spiegazione per guidare il dibattito.</a:t>
            </a:r>
          </a:p>
          <a:p>
            <a:pPr marL="0" lvl="0" indent="0" algn="l" rtl="0">
              <a:lnSpc>
                <a:spcPct val="107916"/>
              </a:lnSpc>
              <a:spcBef>
                <a:spcPts val="1200"/>
              </a:spcBef>
              <a:spcAft>
                <a:spcPts val="0"/>
              </a:spcAft>
              <a:buClr>
                <a:schemeClr val="dk1"/>
              </a:buClr>
              <a:buSzPts val="1100"/>
              <a:buFont typeface="Arial"/>
              <a:buNone/>
            </a:pPr>
            <a:r>
              <a:rPr lang="it-IT" sz="1400" b="1" dirty="0">
                <a:solidFill>
                  <a:srgbClr val="1D1D1B"/>
                </a:solidFill>
              </a:rPr>
              <a:t>A. </a:t>
            </a:r>
            <a:r>
              <a:rPr lang="en-US" sz="1400" b="1" dirty="0" err="1">
                <a:solidFill>
                  <a:srgbClr val="1D1D1B"/>
                </a:solidFill>
              </a:rPr>
              <a:t>Livello</a:t>
            </a:r>
            <a:r>
              <a:rPr lang="en-US" sz="1400" b="1" dirty="0">
                <a:solidFill>
                  <a:srgbClr val="1D1D1B"/>
                </a:solidFill>
              </a:rPr>
              <a:t> </a:t>
            </a:r>
            <a:r>
              <a:rPr lang="en-US" sz="1400" b="1" dirty="0" err="1">
                <a:solidFill>
                  <a:srgbClr val="1D1D1B"/>
                </a:solidFill>
              </a:rPr>
              <a:t>societario</a:t>
            </a:r>
            <a:endParaRPr lang="en-US" sz="1400" b="1" dirty="0">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it-IT" sz="1400" dirty="0">
                <a:solidFill>
                  <a:srgbClr val="1D1D1B"/>
                </a:solidFill>
              </a:rPr>
              <a:t>Le norme sociali e le aspettative familiari influenzano le idee delle e degli studenti sul genere e sulla scelte delle materie. Questi messaggi provenienti dalla società in cui viviamo suggeriscono spesso la maggiore propensione dei ragazzi per le materie informatiche, rispetto alle ragazze.</a:t>
            </a:r>
          </a:p>
          <a:p>
            <a:pPr marL="0" lvl="0" indent="0" algn="l" rtl="0">
              <a:lnSpc>
                <a:spcPct val="107916"/>
              </a:lnSpc>
              <a:spcBef>
                <a:spcPts val="10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minoranze di genere sono più frequentemente esposte sin dalla giovane età a stereotipi secondo cui l’informatica sarebbe un ambito “maschile”.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Queste convinzioni possono influire sulla loro fiducia in sé stesse e stessi, nonché sul loro interesse, prima ancora che frequentino una lezione di informatica.</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Quando le ragazze e le minoranze di genere ritengono di essere meno capaci o di avere meno esperienze in ambito informatico rispetto ai ragazzi, potrebbero essere scoraggiate o scoraggiati dal parteciparvi.</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La mancata consapevolezza della varietà di percorsi professionali in ambito informatico (e delle relative competenze), potrebbero limitarne la motivazione. </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Tali fattori combinati contribuiscono alla minore fiducia delle ragazze e delle minoranze di genere nelle proprie abilità informatiche, ne limitano le aspirazioni professionali e impedisce loro di immaginarsi in ruoli in ambito informatico.</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di discussione</a:t>
            </a:r>
            <a:r>
              <a:rPr lang="it-IT" sz="1400" i="0" dirty="0">
                <a:solidFill>
                  <a:srgbClr val="1D1D1B"/>
                </a:solidFill>
              </a:rPr>
              <a:t>: riuscite a pensare a un messaggio—in ambito familiare, mediatico o societario—che possa scoraggiare le ragazze e le minoranze di genere dalla scelta di studi e di una carriera in ambito informatico?</a:t>
            </a:r>
          </a:p>
          <a:p>
            <a:pPr marL="0" lvl="0" indent="0" algn="l" rtl="0">
              <a:lnSpc>
                <a:spcPct val="107916"/>
              </a:lnSpc>
              <a:spcBef>
                <a:spcPts val="1200"/>
              </a:spcBef>
              <a:spcAft>
                <a:spcPts val="0"/>
              </a:spcAft>
              <a:buClr>
                <a:schemeClr val="dk1"/>
              </a:buClr>
              <a:buSzPts val="1100"/>
              <a:buFont typeface="Arial"/>
              <a:buNone/>
            </a:pPr>
            <a:r>
              <a:rPr lang="en-US" sz="1400" b="1" dirty="0">
                <a:solidFill>
                  <a:srgbClr val="1D1D1B"/>
                </a:solidFill>
              </a:rPr>
              <a:t>B. </a:t>
            </a:r>
            <a:r>
              <a:rPr lang="en-US" sz="1400" b="1" dirty="0" err="1">
                <a:solidFill>
                  <a:srgbClr val="1D1D1B"/>
                </a:solidFill>
              </a:rPr>
              <a:t>Livello</a:t>
            </a:r>
            <a:r>
              <a:rPr lang="en-US" sz="1400" b="1" dirty="0">
                <a:solidFill>
                  <a:srgbClr val="1D1D1B"/>
                </a:solidFill>
              </a:rPr>
              <a:t> </a:t>
            </a:r>
            <a:r>
              <a:rPr lang="en-US" sz="1400" b="1" dirty="0" err="1">
                <a:solidFill>
                  <a:srgbClr val="1D1D1B"/>
                </a:solidFill>
              </a:rPr>
              <a:t>scolastico</a:t>
            </a:r>
            <a:endParaRPr lang="en-US"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Al livello della scuola, discuti con le e i discente dell’influenza del “programma nascosto”, ossia le norme e i valori non espressi condivisi della scolastica di tutti i giorni. </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scuole potrebbero, pur involontariamente, consolidare le norme di genere attraverso i materiali didattici, le aspettative delle e degli insegnanti o anche con le modalità con le e gli studenti sono incoraggiati a seguire determinate materie.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Messaggi sottintesi di questo genere rischiano di influenzare le idee delle e degli studenti sulle loro abilità e potenziali carriere future.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L’ideologia di genere nelle scuole può influire sull’autostima e sulla motivazione a lungo termine delle e degli studenti, specialmente negli ambiti dell’informatica e delle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anche l’atteggiamento delle e degli insegnanti influenza il modo in cui le compagne, i compagni e persino i genitori considerano il potenziale delle bambine, delle ragazze e delle minoranze di genere nell’informatica e nelle STEM, creando così un effetto a catena.</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per la discussione</a:t>
            </a:r>
            <a:r>
              <a:rPr lang="it-IT" sz="1400" i="0" dirty="0">
                <a:solidFill>
                  <a:srgbClr val="1D1D1B"/>
                </a:solidFill>
              </a:rPr>
              <a:t>: riuscite a fornire alcuni esempi di messaggi non espressi da parte della scuola relativi a chi “appartiene” all’ambito informatico o scientifico?</a:t>
            </a:r>
          </a:p>
          <a:p>
            <a:pPr marL="0" marR="0" lvl="0" indent="0" algn="l" defTabSz="914400" rtl="0" eaLnBrk="1" fontAlgn="auto" latinLnBrk="0" hangingPunct="1">
              <a:lnSpc>
                <a:spcPct val="107916"/>
              </a:lnSpc>
              <a:spcBef>
                <a:spcPts val="1200"/>
              </a:spcBef>
              <a:spcAft>
                <a:spcPts val="0"/>
              </a:spcAft>
              <a:buClr>
                <a:schemeClr val="dk1"/>
              </a:buClr>
              <a:buSzPts val="1100"/>
              <a:buFont typeface="Arial"/>
              <a:buNone/>
              <a:tabLst/>
              <a:defRPr/>
            </a:pPr>
            <a:r>
              <a:rPr lang="it-IT" sz="1400" b="1" i="0" dirty="0">
                <a:solidFill>
                  <a:srgbClr val="1D1D1B"/>
                </a:solidFill>
              </a:rPr>
              <a:t>C. </a:t>
            </a:r>
            <a:r>
              <a:rPr lang="it-IT" sz="1200" b="1" i="0" u="none" strike="noStrike" cap="none" dirty="0">
                <a:solidFill>
                  <a:schemeClr val="dk1"/>
                </a:solidFill>
                <a:effectLst/>
                <a:latin typeface="Calibri"/>
                <a:ea typeface="Calibri"/>
                <a:cs typeface="Calibri"/>
                <a:sym typeface="Calibri"/>
              </a:rPr>
              <a:t>Livello delle interazioni studente-insegnante</a:t>
            </a:r>
            <a:endParaRPr lang="it-IT" sz="1400" i="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Spiega in che modo le e i docenti possono influenzare, anche involontariamente, la partecipazione delle e degli studenti all’informatica.</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e i docenti (spesso inconsapevolmente) hanno aspettative distorte rispetto alle abilità delle e degli studenti, interagendo in maniera diversa con le ragazze e con i ragazzi durante le lezioni di informatica o delle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Ad esempio, i ragazzi potrebbero ricevere domande più complesse, mentre le ragazze potrebbero ricevere più aiuto o essere lodate per aver provato anziché per le loro abilità.</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Modelli del genere rafforzano l’idea secondo cui i ragazzi siano, per natura, “più portati” per le materie più tecniche.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minoranze di genere, percependo la differenza di trattamento, potrebbero pensare di non appartenere a tali ambiti.</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per la discussione</a:t>
            </a:r>
            <a:r>
              <a:rPr lang="it-IT" sz="1400" i="0" dirty="0">
                <a:solidFill>
                  <a:srgbClr val="1D1D1B"/>
                </a:solidFill>
              </a:rPr>
              <a:t>: quali comportamenti di classe o stili di insegnamento potrebbero supportare oppure scoraggiare le ragazze o le minoranze di genere nel perseguimento delle carriere STEM?</a:t>
            </a:r>
          </a:p>
          <a:p>
            <a:pPr marL="0" lvl="0" indent="0" algn="l" rtl="0">
              <a:lnSpc>
                <a:spcPct val="107916"/>
              </a:lnSpc>
              <a:spcBef>
                <a:spcPts val="1200"/>
              </a:spcBef>
              <a:spcAft>
                <a:spcPts val="0"/>
              </a:spcAft>
              <a:buClr>
                <a:schemeClr val="dk1"/>
              </a:buClr>
              <a:buSzPts val="1100"/>
              <a:buFont typeface="Arial"/>
              <a:buNone/>
            </a:pPr>
            <a:r>
              <a:rPr lang="it-IT" sz="1400" b="1" i="0" dirty="0">
                <a:solidFill>
                  <a:srgbClr val="1D1D1B"/>
                </a:solidFill>
              </a:rPr>
              <a:t>D. </a:t>
            </a:r>
            <a:r>
              <a:rPr lang="it-IT" sz="1400" b="1" dirty="0">
                <a:solidFill>
                  <a:srgbClr val="1D1D1B"/>
                </a:solidFill>
              </a:rPr>
              <a:t>Livello delle dinamiche di classe tra pari</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Sono le dinamiche sociali tra studenti, che possono avere un impatto tanto quanto le interazioni tra studenti e insegnanti. Le dinamiche tra pari, in particolare, influiscono fortemente le e gli studenti durante la scuola seconda, un periodo cruciale per lo sviluppo delle bambine e delle e degli studenti appartenenti alle minoranze di genere, che spesso perdono interesse nell’informatica.</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I ragazzi potrebbero tendere a interrompere le ragazze e le e gli studenti appartenenti a minoranze di genere, o a dominare le discussioni di classe.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I gruppi di pari potrebbero assegnarsi autonomamente ruoli di genere durante le attività di gruppo.</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e gli studenti appartenenti a minoranze di genere potrebbero essere soggetti a bullismo, misgendering o esclusione durante le lezioni di informatica.</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Comportamenti sessisti, omofobi o transfobici tendono a creare un ambiente non sicuro o </a:t>
            </a:r>
            <a:r>
              <a:rPr lang="it-IT" sz="1400" dirty="0" err="1">
                <a:solidFill>
                  <a:srgbClr val="1D1D1B"/>
                </a:solidFill>
              </a:rPr>
              <a:t>inaccogliente</a:t>
            </a:r>
            <a:r>
              <a:rPr lang="it-IT" sz="1400" dirty="0">
                <a:solidFill>
                  <a:srgbClr val="1D1D1B"/>
                </a:solidFill>
              </a:rPr>
              <a:t>.</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Esperienze simili scoraggiano le ragazze e altre e altri studenti marginalizzati dal perseguimento delle materie informatiche 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e gli insegnanti svolgono un ruolo essenziale nella risposta a comportamenti escludenti e nella promozione di comportamenti inclusivi.</a:t>
            </a:r>
          </a:p>
          <a:p>
            <a:pPr marL="0" lvl="0" indent="0" algn="l" rtl="0">
              <a:lnSpc>
                <a:spcPct val="107916"/>
              </a:lnSpc>
              <a:spcBef>
                <a:spcPts val="1200"/>
              </a:spcBef>
              <a:spcAft>
                <a:spcPts val="1200"/>
              </a:spcAft>
              <a:buClr>
                <a:schemeClr val="dk1"/>
              </a:buClr>
              <a:buSzPts val="1100"/>
              <a:buFont typeface="Arial"/>
              <a:buNone/>
            </a:pPr>
            <a:r>
              <a:rPr lang="it-IT" sz="1400" i="1" dirty="0">
                <a:solidFill>
                  <a:srgbClr val="1D1D1B"/>
                </a:solidFill>
              </a:rPr>
              <a:t>Spunto per la discussione: </a:t>
            </a:r>
            <a:r>
              <a:rPr lang="it-IT" sz="1400" i="0" dirty="0">
                <a:solidFill>
                  <a:srgbClr val="1D1D1B"/>
                </a:solidFill>
              </a:rPr>
              <a:t>quali ruoli svolgono le compagne e i compagni di classe nel supporto o nell’esclusione delle altre e degli altri durante le lezioni di informatica?</a:t>
            </a:r>
          </a:p>
        </p:txBody>
      </p:sp>
      <p:sp>
        <p:nvSpPr>
          <p:cNvPr id="206" name="Google Shape;206;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en-US" sz="1500" u="sng" dirty="0"/>
              <a:t>Un </a:t>
            </a:r>
            <a:r>
              <a:rPr lang="en-US" sz="1500" u="sng" dirty="0" err="1"/>
              <a:t>quadro</a:t>
            </a:r>
            <a:r>
              <a:rPr lang="en-US" sz="1500" u="sng" dirty="0"/>
              <a:t> di </a:t>
            </a:r>
            <a:r>
              <a:rPr lang="en-US" sz="1500" u="sng" dirty="0" err="1"/>
              <a:t>riferimento</a:t>
            </a:r>
            <a:r>
              <a:rPr lang="en-US" sz="1500" u="sng" dirty="0"/>
              <a:t> </a:t>
            </a:r>
            <a:r>
              <a:rPr lang="en-US" sz="1500" u="sng" dirty="0" err="1"/>
              <a:t>ecologico</a:t>
            </a:r>
            <a:r>
              <a:rPr lang="en-US" sz="1500" u="sng" dirty="0"/>
              <a:t> </a:t>
            </a:r>
            <a:r>
              <a:rPr lang="en-US" sz="1500" u="sng" dirty="0" err="1"/>
              <a:t>che</a:t>
            </a:r>
            <a:r>
              <a:rPr lang="en-US" sz="1500" u="sng" dirty="0"/>
              <a:t> </a:t>
            </a:r>
            <a:r>
              <a:rPr lang="en-US" sz="1500" u="sng" dirty="0" err="1"/>
              <a:t>illustra</a:t>
            </a:r>
            <a:r>
              <a:rPr lang="en-US" sz="1500" u="sng" dirty="0"/>
              <a:t> </a:t>
            </a:r>
            <a:r>
              <a:rPr lang="en-US" sz="1500" u="sng" dirty="0" err="1"/>
              <a:t>i</a:t>
            </a:r>
            <a:r>
              <a:rPr lang="en-US" sz="1500" u="sng" dirty="0"/>
              <a:t> </a:t>
            </a:r>
            <a:r>
              <a:rPr lang="en-US" sz="1500" u="sng" dirty="0" err="1"/>
              <a:t>fattori</a:t>
            </a:r>
            <a:r>
              <a:rPr lang="en-US" sz="1500" u="sng" dirty="0"/>
              <a:t> </a:t>
            </a:r>
            <a:r>
              <a:rPr lang="en-US" sz="1500" u="sng" dirty="0" err="1"/>
              <a:t>che</a:t>
            </a:r>
            <a:r>
              <a:rPr lang="en-US" sz="1500" u="sng" dirty="0"/>
              <a:t> </a:t>
            </a:r>
            <a:r>
              <a:rPr lang="en-US" sz="1500" u="sng" dirty="0" err="1"/>
              <a:t>influenzano</a:t>
            </a:r>
            <a:r>
              <a:rPr lang="en-US" sz="1500" u="sng" dirty="0"/>
              <a:t> la </a:t>
            </a:r>
            <a:r>
              <a:rPr lang="en-US" sz="1500" u="sng" dirty="0" err="1"/>
              <a:t>partecipazione</a:t>
            </a:r>
            <a:r>
              <a:rPr lang="en-US" sz="1500" u="sng" dirty="0"/>
              <a:t>, I </a:t>
            </a:r>
            <a:r>
              <a:rPr lang="en-US" sz="1500" u="sng" dirty="0" err="1"/>
              <a:t>successi</a:t>
            </a:r>
            <a:r>
              <a:rPr lang="en-US" sz="1500" u="sng" dirty="0"/>
              <a:t> e </a:t>
            </a:r>
            <a:r>
              <a:rPr lang="en-US" sz="1500" u="sng" dirty="0" err="1"/>
              <a:t>l’avanzamento</a:t>
            </a:r>
            <a:r>
              <a:rPr lang="en-US" sz="1500" u="sng" dirty="0"/>
              <a:t> delle </a:t>
            </a:r>
            <a:r>
              <a:rPr lang="en-US" sz="1500" u="sng" dirty="0" err="1"/>
              <a:t>bambine</a:t>
            </a:r>
            <a:r>
              <a:rPr lang="en-US" sz="1500" u="sng" dirty="0"/>
              <a:t>, delle </a:t>
            </a:r>
            <a:r>
              <a:rPr lang="en-US" sz="1500" u="sng" dirty="0" err="1"/>
              <a:t>ragazze</a:t>
            </a:r>
            <a:r>
              <a:rPr lang="en-US" sz="1500" u="sng" dirty="0"/>
              <a:t> e delle </a:t>
            </a:r>
            <a:r>
              <a:rPr lang="en-US" sz="1500" u="sng" dirty="0" err="1"/>
              <a:t>donne</a:t>
            </a:r>
            <a:r>
              <a:rPr lang="en-US" sz="1500" u="sng" dirty="0"/>
              <a:t> </a:t>
            </a:r>
            <a:r>
              <a:rPr lang="en-US" sz="1500" u="sng" dirty="0" err="1"/>
              <a:t>nelle</a:t>
            </a:r>
            <a:r>
              <a:rPr lang="en-US" sz="1500" u="sng" dirty="0"/>
              <a:t> STEM</a:t>
            </a:r>
            <a:r>
              <a:rPr lang="en-US" sz="1500" dirty="0"/>
              <a:t>. </a:t>
            </a:r>
            <a:r>
              <a:rPr lang="en-US" sz="1500" dirty="0" err="1"/>
              <a:t>Mostrare</a:t>
            </a:r>
            <a:r>
              <a:rPr lang="en-US" sz="1500" dirty="0"/>
              <a:t> </a:t>
            </a:r>
            <a:r>
              <a:rPr lang="en-US" sz="1500" dirty="0" err="1"/>
              <a:t>brevemente</a:t>
            </a:r>
            <a:r>
              <a:rPr lang="en-US" sz="1500" dirty="0"/>
              <a:t> </a:t>
            </a:r>
            <a:r>
              <a:rPr lang="en-US" sz="1500" dirty="0" err="1"/>
              <a:t>questo</a:t>
            </a:r>
            <a:r>
              <a:rPr lang="en-US" sz="1500" dirty="0"/>
              <a:t> schema alle e </a:t>
            </a:r>
            <a:r>
              <a:rPr lang="en-US" sz="1500" dirty="0" err="1"/>
              <a:t>agli</a:t>
            </a:r>
            <a:r>
              <a:rPr lang="en-US" sz="1500" dirty="0"/>
              <a:t> </a:t>
            </a:r>
            <a:r>
              <a:rPr lang="en-US" sz="1500" dirty="0" err="1"/>
              <a:t>studenti</a:t>
            </a:r>
            <a:r>
              <a:rPr lang="en-US" sz="1500" dirty="0"/>
              <a:t>, </a:t>
            </a:r>
            <a:r>
              <a:rPr lang="en-US" sz="1500" dirty="0" err="1"/>
              <a:t>contenuto</a:t>
            </a:r>
            <a:r>
              <a:rPr lang="en-US" sz="1500" dirty="0"/>
              <a:t> </a:t>
            </a:r>
            <a:r>
              <a:rPr lang="en-US" sz="1500" dirty="0" err="1"/>
              <a:t>anche</a:t>
            </a:r>
            <a:r>
              <a:rPr lang="en-US" sz="1500" dirty="0"/>
              <a:t> </a:t>
            </a:r>
            <a:r>
              <a:rPr lang="en-US" sz="1500" dirty="0" err="1"/>
              <a:t>nella</a:t>
            </a:r>
            <a:r>
              <a:rPr lang="en-US" sz="1500" dirty="0"/>
              <a:t> </a:t>
            </a:r>
            <a:r>
              <a:rPr lang="en-US" sz="1500" dirty="0" err="1"/>
              <a:t>sezione</a:t>
            </a:r>
            <a:r>
              <a:rPr lang="en-US" sz="1500" dirty="0"/>
              <a:t> delle </a:t>
            </a:r>
            <a:r>
              <a:rPr lang="en-US" sz="1500" dirty="0" err="1"/>
              <a:t>risorse</a:t>
            </a:r>
            <a:r>
              <a:rPr lang="en-US" sz="1500" dirty="0"/>
              <a:t> </a:t>
            </a:r>
            <a:r>
              <a:rPr lang="en-US" sz="1500" dirty="0" err="1"/>
              <a:t>aggiuntive</a:t>
            </a:r>
            <a:r>
              <a:rPr lang="en-US" sz="1500" dirty="0"/>
              <a:t>.</a:t>
            </a:r>
            <a:endParaRPr sz="1500" dirty="0"/>
          </a:p>
        </p:txBody>
      </p:sp>
      <p:sp>
        <p:nvSpPr>
          <p:cNvPr id="218" name="Google Shape;218;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sz="1400" dirty="0">
                <a:solidFill>
                  <a:srgbClr val="1D1D1B"/>
                </a:solidFill>
              </a:rPr>
              <a:t>Introduci i pregiudizi consci e inconsci e, in particolare, i pregiudizi di genere. Aiuta le e i docenti a riflettere criticamente sui proprio pregiudizi.</a:t>
            </a:r>
          </a:p>
          <a:p>
            <a:pPr marL="0" lvl="0" indent="0" algn="l" rtl="0">
              <a:lnSpc>
                <a:spcPct val="100000"/>
              </a:lnSpc>
              <a:spcBef>
                <a:spcPts val="0"/>
              </a:spcBef>
              <a:spcAft>
                <a:spcPts val="0"/>
              </a:spcAft>
              <a:buSzPts val="1400"/>
              <a:buNone/>
            </a:pP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it-IT" sz="1400" dirty="0">
                <a:solidFill>
                  <a:srgbClr val="1D1D1B"/>
                </a:solidFill>
              </a:rPr>
              <a:t>Introduci il tema dei pregiudizi di genere inconsci attraverso questo video (in inglese). </a:t>
            </a:r>
          </a:p>
          <a:p>
            <a:pPr marL="457200" lvl="0" indent="-317500" algn="l" rtl="0">
              <a:lnSpc>
                <a:spcPct val="100000"/>
              </a:lnSpc>
              <a:spcBef>
                <a:spcPts val="0"/>
              </a:spcBef>
              <a:spcAft>
                <a:spcPts val="0"/>
              </a:spcAft>
              <a:buClr>
                <a:srgbClr val="1D1D1B"/>
              </a:buClr>
              <a:buSzPts val="1400"/>
              <a:buFont typeface="Calibri"/>
              <a:buChar char="●"/>
            </a:pPr>
            <a:r>
              <a:rPr lang="it-IT" sz="1400" dirty="0">
                <a:solidFill>
                  <a:srgbClr val="1D1D1B"/>
                </a:solidFill>
              </a:rPr>
              <a:t>Facilita una discussione relativa ai pregiudizi consci e inconsci, chiedendo alle e ai partecipanti un riscontro riguardo al video. Ricorda loro che tutte e tutti hanno pregiudizi e che l’obiettivo dell’attività è ottenere maggiore crescita e consapevolezza, non giudicare o incolpare. </a:t>
            </a:r>
          </a:p>
          <a:p>
            <a:pPr marL="457200" lvl="0" indent="-317500" algn="l" rtl="0">
              <a:lnSpc>
                <a:spcPct val="100000"/>
              </a:lnSpc>
              <a:spcBef>
                <a:spcPts val="0"/>
              </a:spcBef>
              <a:spcAft>
                <a:spcPts val="0"/>
              </a:spcAft>
              <a:buClr>
                <a:srgbClr val="1D1D1B"/>
              </a:buClr>
              <a:buSzPts val="1400"/>
              <a:buFont typeface="Calibri"/>
              <a:buChar char="●"/>
            </a:pPr>
            <a:r>
              <a:rPr lang="en-US" sz="1400" dirty="0">
                <a:solidFill>
                  <a:srgbClr val="1D1D1B"/>
                </a:solidFill>
              </a:rPr>
              <a:t>La </a:t>
            </a:r>
            <a:r>
              <a:rPr lang="en-US" sz="1400" dirty="0" err="1">
                <a:solidFill>
                  <a:srgbClr val="1D1D1B"/>
                </a:solidFill>
              </a:rPr>
              <a:t>diapositiva</a:t>
            </a:r>
            <a:r>
              <a:rPr lang="en-US" sz="1400" dirty="0">
                <a:solidFill>
                  <a:srgbClr val="1D1D1B"/>
                </a:solidFill>
              </a:rPr>
              <a:t> </a:t>
            </a:r>
            <a:r>
              <a:rPr lang="en-US" sz="1400" dirty="0" err="1">
                <a:solidFill>
                  <a:srgbClr val="1D1D1B"/>
                </a:solidFill>
              </a:rPr>
              <a:t>contiene</a:t>
            </a:r>
            <a:r>
              <a:rPr lang="en-US" sz="1400" dirty="0">
                <a:solidFill>
                  <a:srgbClr val="1D1D1B"/>
                </a:solidFill>
              </a:rPr>
              <a:t> </a:t>
            </a:r>
            <a:r>
              <a:rPr lang="en-US" sz="1400" dirty="0" err="1">
                <a:solidFill>
                  <a:srgbClr val="1D1D1B"/>
                </a:solidFill>
              </a:rPr>
              <a:t>alcune</a:t>
            </a:r>
            <a:r>
              <a:rPr lang="en-US" sz="1400" dirty="0">
                <a:solidFill>
                  <a:srgbClr val="1D1D1B"/>
                </a:solidFill>
              </a:rPr>
              <a:t> </a:t>
            </a:r>
            <a:r>
              <a:rPr lang="en-US" sz="1400" dirty="0" err="1">
                <a:solidFill>
                  <a:srgbClr val="1D1D1B"/>
                </a:solidFill>
              </a:rPr>
              <a:t>domande</a:t>
            </a:r>
            <a:r>
              <a:rPr lang="en-US" sz="1400" dirty="0">
                <a:solidFill>
                  <a:srgbClr val="1D1D1B"/>
                </a:solidFill>
              </a:rPr>
              <a:t> per </a:t>
            </a:r>
            <a:r>
              <a:rPr lang="en-US" sz="1400" dirty="0" err="1">
                <a:solidFill>
                  <a:srgbClr val="1D1D1B"/>
                </a:solidFill>
              </a:rPr>
              <a:t>l’autoriflessione</a:t>
            </a:r>
            <a:r>
              <a:rPr lang="en-US" sz="1400" dirty="0">
                <a:solidFill>
                  <a:srgbClr val="1D1D1B"/>
                </a:solidFill>
              </a:rPr>
              <a:t>.</a:t>
            </a:r>
            <a:endParaRPr sz="1400" dirty="0">
              <a:solidFill>
                <a:srgbClr val="2B454E"/>
              </a:solidFill>
            </a:endParaRPr>
          </a:p>
        </p:txBody>
      </p:sp>
      <p:sp>
        <p:nvSpPr>
          <p:cNvPr id="225" name="Google Shape;225;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it-IT" sz="1400" dirty="0">
                <a:solidFill>
                  <a:srgbClr val="1D1D1B"/>
                </a:solidFill>
              </a:rPr>
              <a:t>Discuti l’impatto del linguaggio non inclusivo e degli stereotipi nell’educazione all’informatica, nelle risorse e nelle valutazioni, inclusa la promozione di modelli di riferimento differenti. Assicurati che la discussione sia adattata al contesto locale, considerando le politiche nazionali in materia di giovani, di identità di genere e di riconoscimento di genere. Se necessario/appropriato, invita le e i docenti a condividere i loro sforzi nel supporto delle minoranze di genere a scuola, nonché le possibili strategie volte a garantire che le e gli studenti si sentano sicuri, visti e rispettati.</a:t>
            </a:r>
          </a:p>
        </p:txBody>
      </p:sp>
      <p:sp>
        <p:nvSpPr>
          <p:cNvPr id="233" name="Google Shape;233;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it-IT" sz="1400" b="1" dirty="0">
                <a:solidFill>
                  <a:srgbClr val="1D1D1B"/>
                </a:solidFill>
              </a:rPr>
              <a:t>Attività 2: linguaggio inclusivo di genere nelle lezioni di informatica</a:t>
            </a:r>
          </a:p>
          <a:p>
            <a:pPr marL="0" lvl="0" indent="0" algn="l" rtl="0">
              <a:lnSpc>
                <a:spcPct val="90000"/>
              </a:lnSpc>
              <a:spcBef>
                <a:spcPts val="1000"/>
              </a:spcBef>
              <a:spcAft>
                <a:spcPts val="0"/>
              </a:spcAft>
              <a:buSzPts val="1400"/>
              <a:buNone/>
            </a:pPr>
            <a:endParaRPr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Revisione dello scenario: fornisci alle e ai partecipanti brevi dialoghi di classe, istruzioni delle lezioni o esempi di feedback che includano linguaggio non inclusivo. Dovranno riscriverli utilizzando termini inclusivi e rappresentazioni equilibrate.</a:t>
            </a:r>
          </a:p>
          <a:p>
            <a:pPr marL="457200" lvl="0" indent="-3175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Riflessione: i gruppi condividono i testi riscritti e riflettono su come lievi modifiche al linguaggio possano fare la differenza nell’inclusività della classe. </a:t>
            </a:r>
          </a:p>
        </p:txBody>
      </p:sp>
      <p:sp>
        <p:nvSpPr>
          <p:cNvPr id="240" name="Google Shape;24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it-IT" sz="1400" dirty="0"/>
              <a:t>Enfatizza l’importanza di normalizzare gli insuccessi e di incoraggiare la perseveranza. Il fallimento è una componente naturale e necessaria dell’apprendimento delle materie informatiche, tuttavia spesso le ragazze interiorizzano l’idea secondo cui gli errori siano una mancanza di abilità, il che può scoraggiarle dal perseguire questo ambito. Incoraggia le e i docenti a normalizzare i tentativi e gli errori, sottolineando che competenze come il debugging e il </a:t>
            </a:r>
            <a:r>
              <a:rPr lang="it-IT" sz="1400" dirty="0" err="1"/>
              <a:t>problem</a:t>
            </a:r>
            <a:r>
              <a:rPr lang="it-IT" sz="1400" dirty="0"/>
              <a:t> solving sono essenziali, e a promuovere la perseveranza. Ciò contribuisce a una maggiore fiducia e supporta un ambiente di classe più inclusivo e orientato alla crescita.</a:t>
            </a:r>
            <a:endParaRPr sz="1400" dirty="0"/>
          </a:p>
          <a:p>
            <a:pPr marL="0" lvl="1" indent="0" algn="l" rtl="0">
              <a:lnSpc>
                <a:spcPct val="90000"/>
              </a:lnSpc>
              <a:spcBef>
                <a:spcPts val="0"/>
              </a:spcBef>
              <a:spcAft>
                <a:spcPts val="0"/>
              </a:spcAft>
              <a:buClr>
                <a:srgbClr val="2B454E"/>
              </a:buClr>
              <a:buSzPts val="1800"/>
              <a:buFont typeface="Arial"/>
              <a:buNone/>
            </a:pPr>
            <a:r>
              <a:rPr lang="en-US" sz="1400" dirty="0"/>
              <a:t>Key talking points:</a:t>
            </a:r>
            <a:endParaRPr sz="1400" dirty="0"/>
          </a:p>
          <a:p>
            <a:pPr marL="457200" lvl="0" indent="-317500" algn="l" rtl="0">
              <a:lnSpc>
                <a:spcPct val="115000"/>
              </a:lnSpc>
              <a:spcBef>
                <a:spcPts val="1200"/>
              </a:spcBef>
              <a:spcAft>
                <a:spcPts val="0"/>
              </a:spcAft>
              <a:buClr>
                <a:schemeClr val="dk1"/>
              </a:buClr>
              <a:buSzPts val="1400"/>
              <a:buFont typeface="Calibri"/>
              <a:buChar char="●"/>
            </a:pPr>
            <a:r>
              <a:rPr lang="en-US" sz="1400" dirty="0"/>
              <a:t>Girls and gender minorities often report lower confidence in informatics and STEM subjects. This can lead them to believe mistakes mean they "aren’t good at it"—a harmful, self-fulfilling mindset. In contrast, boys are more likely to attribute failure to effort or preparation, not ability.</a:t>
            </a:r>
            <a:endParaRPr sz="1400" dirty="0"/>
          </a:p>
          <a:p>
            <a:pPr marL="457200" lvl="0" indent="-317500" algn="l" rtl="0">
              <a:lnSpc>
                <a:spcPct val="115000"/>
              </a:lnSpc>
              <a:spcBef>
                <a:spcPts val="0"/>
              </a:spcBef>
              <a:spcAft>
                <a:spcPts val="0"/>
              </a:spcAft>
              <a:buClr>
                <a:schemeClr val="dk1"/>
              </a:buClr>
              <a:buSzPts val="1400"/>
              <a:buFont typeface="Calibri"/>
              <a:buChar char="●"/>
            </a:pPr>
            <a:r>
              <a:rPr lang="en-US" sz="1400" dirty="0"/>
              <a:t>However mistakes are not setbacks—they’re a natural and essential part of learning in informatics. </a:t>
            </a:r>
            <a:r>
              <a:rPr lang="en-US" sz="1400" dirty="0" err="1"/>
              <a:t>Emphasise</a:t>
            </a:r>
            <a:r>
              <a:rPr lang="en-US" sz="1400" dirty="0"/>
              <a:t> </a:t>
            </a:r>
            <a:r>
              <a:rPr lang="en-US" sz="1400" i="1" dirty="0"/>
              <a:t>trial and error</a:t>
            </a:r>
            <a:r>
              <a:rPr lang="en-US" sz="1400" dirty="0"/>
              <a:t> as a valid, valuable process in programming and system design.</a:t>
            </a:r>
            <a:endParaRPr sz="1400" dirty="0"/>
          </a:p>
          <a:p>
            <a:pPr marL="457200" lvl="0" indent="-317500" algn="l" rtl="0">
              <a:lnSpc>
                <a:spcPct val="115000"/>
              </a:lnSpc>
              <a:spcBef>
                <a:spcPts val="0"/>
              </a:spcBef>
              <a:spcAft>
                <a:spcPts val="0"/>
              </a:spcAft>
              <a:buClr>
                <a:schemeClr val="dk1"/>
              </a:buClr>
              <a:buSzPts val="1400"/>
              <a:buFont typeface="Calibri"/>
              <a:buChar char="●"/>
            </a:pPr>
            <a:r>
              <a:rPr lang="en-US" sz="1400" dirty="0"/>
              <a:t>Teachers can counter this by:</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Talking openly about failure as a step towards learning.</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Modelling a growth mindset: “We learn by doing, and sometimes by failing.”</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Encouraging persistence, not just correct answers.</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Highlighting that </a:t>
            </a:r>
            <a:r>
              <a:rPr lang="en-US" sz="1400" i="1" dirty="0"/>
              <a:t>debugging, revising, and problem-solving</a:t>
            </a:r>
            <a:r>
              <a:rPr lang="en-US" sz="1400" dirty="0"/>
              <a:t> are normal parts of the work.</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Helping all students, especially girls and gender minorities, to reframe mistakes as opportunities to grow.</a:t>
            </a:r>
            <a:endParaRPr sz="1400" dirty="0"/>
          </a:p>
        </p:txBody>
      </p:sp>
      <p:sp>
        <p:nvSpPr>
          <p:cNvPr id="246" name="Google Shape;246;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it-IT" sz="1400" dirty="0"/>
              <a:t>Enfatizza l’importanza di incoraggiare la partecipazione all’informatica al di fuori della classe. </a:t>
            </a:r>
            <a:r>
              <a:rPr lang="en-US" sz="1400" dirty="0"/>
              <a:t>.</a:t>
            </a:r>
          </a:p>
          <a:p>
            <a:pPr marL="457200" lvl="0" indent="-317500" algn="l" rtl="0">
              <a:lnSpc>
                <a:spcPct val="115000"/>
              </a:lnSpc>
              <a:spcBef>
                <a:spcPts val="1200"/>
              </a:spcBef>
              <a:spcAft>
                <a:spcPts val="0"/>
              </a:spcAft>
              <a:buSzPts val="1400"/>
              <a:buChar char="●"/>
            </a:pPr>
            <a:r>
              <a:rPr lang="it-IT" sz="1400" dirty="0"/>
              <a:t>Estendere l’apprendimento oltre il contesto della classe permette alle e agli studenti di intuire il valore reale dell’informatica. Incoraggiando la partecipazione a club, campi o competizioni di coding (soprattutto quelli destinati alle ragazze e alle minoranze di genere) consente di costruire fiducia e stimolare l’interesse. </a:t>
            </a:r>
          </a:p>
          <a:p>
            <a:pPr marL="457200" lvl="0" indent="-317500" algn="l" rtl="0">
              <a:lnSpc>
                <a:spcPct val="115000"/>
              </a:lnSpc>
              <a:spcBef>
                <a:spcPts val="1200"/>
              </a:spcBef>
              <a:spcAft>
                <a:spcPts val="0"/>
              </a:spcAft>
              <a:buSzPts val="1400"/>
              <a:buChar char="●"/>
            </a:pPr>
            <a:r>
              <a:rPr lang="it-IT" sz="1400" dirty="0"/>
              <a:t>L’esposizione precoce al coding o ai giochi che prevedono la risoluzione di problemi può gettare le basi per una partecipazione all’informatica futura. Le e i docenti possono, inoltre, stimolare l’interesse della classe collegando l’informatica ai problemi reali, ad esempio mediante l’uso dell’IA in ambito sanitario o delle scienze ambientali. Questi esempi mostrano alle e agli studenti, specialmente alle bambine, ragazze e alle minoranze di genere, in che modo la tecnologia può fare la differenza negli ambiti di loro interesse.</a:t>
            </a:r>
          </a:p>
          <a:p>
            <a:pPr marL="457200" lvl="0" indent="-317500" algn="l" rtl="0">
              <a:lnSpc>
                <a:spcPct val="115000"/>
              </a:lnSpc>
              <a:spcBef>
                <a:spcPts val="1200"/>
              </a:spcBef>
              <a:spcAft>
                <a:spcPts val="0"/>
              </a:spcAft>
              <a:buSzPts val="1400"/>
              <a:buChar char="●"/>
            </a:pPr>
            <a:r>
              <a:rPr lang="it-IT" sz="1400" dirty="0"/>
              <a:t>Fornire esempi di modelli di riferimento variegati—ospiti oratrici o oratori, ex studenti o professioniste e professionisti—perché condividano la loro esperienza consente alle e agli studenti di visualizzare percorsi futuri in ambito tecnologico e di percepire un senso di appartenenza a tale campo.</a:t>
            </a:r>
          </a:p>
        </p:txBody>
      </p:sp>
      <p:sp>
        <p:nvSpPr>
          <p:cNvPr id="253" name="Google Shape;253;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it-IT" sz="1400" dirty="0"/>
              <a:t>Introduci le tre strategie di insegnamento, enfatizzando in che modo ciascuna di esse può promuovere l’inclusione di genere. Discuti con la classe gli elementi che le legano all’apprendimento autentico.</a:t>
            </a:r>
            <a:endParaRPr sz="1400" dirty="0"/>
          </a:p>
          <a:p>
            <a:pPr marL="0" lvl="0" indent="0" algn="l" rtl="0">
              <a:lnSpc>
                <a:spcPct val="115000"/>
              </a:lnSpc>
              <a:spcBef>
                <a:spcPts val="1200"/>
              </a:spcBef>
              <a:spcAft>
                <a:spcPts val="0"/>
              </a:spcAft>
              <a:buSzPts val="1400"/>
              <a:buNone/>
            </a:pPr>
            <a:r>
              <a:rPr lang="en-US" sz="1400" dirty="0"/>
              <a:t>Attività 3: </a:t>
            </a:r>
            <a:endParaRPr sz="1400" dirty="0"/>
          </a:p>
          <a:p>
            <a:pPr marL="457200" lvl="0" indent="-317500" algn="l" rtl="0">
              <a:lnSpc>
                <a:spcPct val="100000"/>
              </a:lnSpc>
              <a:spcBef>
                <a:spcPts val="1200"/>
              </a:spcBef>
              <a:spcAft>
                <a:spcPts val="0"/>
              </a:spcAft>
              <a:buClr>
                <a:srgbClr val="1D1D1B"/>
              </a:buClr>
              <a:buSzPts val="1400"/>
              <a:buFont typeface="Calibri"/>
              <a:buAutoNum type="arabicParenR"/>
            </a:pPr>
            <a:r>
              <a:rPr lang="it-IT" sz="1400" dirty="0">
                <a:solidFill>
                  <a:srgbClr val="1D1D1B"/>
                </a:solidFill>
              </a:rPr>
              <a:t>Lavoro di gruppo: dividi le e i partecipanti in gruppi e assegna a ciascun gruppo una delle tre strategie. Poi, i gruppi dovranno proporre un metodo alternativo per l’insegnamento del materiale che si basi sulla strategia assegnata.</a:t>
            </a:r>
          </a:p>
          <a:p>
            <a:pPr marL="457200" lvl="0" indent="-317500" algn="l" rtl="0">
              <a:lnSpc>
                <a:spcPct val="100000"/>
              </a:lnSpc>
              <a:spcBef>
                <a:spcPts val="1200"/>
              </a:spcBef>
              <a:spcAft>
                <a:spcPts val="0"/>
              </a:spcAft>
              <a:buClr>
                <a:srgbClr val="1D1D1B"/>
              </a:buClr>
              <a:buSzPts val="1400"/>
              <a:buFont typeface="Calibri"/>
              <a:buAutoNum type="arabicParenR"/>
            </a:pPr>
            <a:r>
              <a:rPr lang="it-IT" sz="1400" dirty="0">
                <a:solidFill>
                  <a:srgbClr val="1D1D1B"/>
                </a:solidFill>
              </a:rPr>
              <a:t>Presentazioni: i gruppi presenteranno brevemente alla classe i piani di lezioni elaborati.</a:t>
            </a:r>
          </a:p>
          <a:p>
            <a:pPr marL="0" lvl="0" indent="0" algn="l" rtl="0">
              <a:lnSpc>
                <a:spcPct val="115000"/>
              </a:lnSpc>
              <a:spcBef>
                <a:spcPts val="1200"/>
              </a:spcBef>
              <a:spcAft>
                <a:spcPts val="1200"/>
              </a:spcAft>
              <a:buSzPts val="1400"/>
              <a:buNone/>
            </a:pPr>
            <a:endParaRPr sz="1400" dirty="0"/>
          </a:p>
        </p:txBody>
      </p:sp>
      <p:sp>
        <p:nvSpPr>
          <p:cNvPr id="259" name="Google Shape;259;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sz="1400" dirty="0">
                <a:solidFill>
                  <a:srgbClr val="2B454E"/>
                </a:solidFill>
              </a:rPr>
              <a:t>Activity 4: </a:t>
            </a:r>
            <a:endParaRPr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Analisi dello scenario: </a:t>
            </a:r>
            <a:br>
              <a:rPr lang="it-IT" sz="1400" dirty="0">
                <a:solidFill>
                  <a:srgbClr val="2B454E"/>
                </a:solidFill>
              </a:rPr>
            </a:br>
            <a:r>
              <a:rPr lang="it-IT" sz="1400" dirty="0">
                <a:solidFill>
                  <a:srgbClr val="2B454E"/>
                </a:solidFill>
              </a:rPr>
              <a:t>presenta alcuni scenari di classe diversi caratterizzati da episodi di esclusione o di pregiudizi di genere. Es. Scenario 1 (un ragazzo domina la discussione di classe, mentre le ragazze e le minoranze di genere sono restie a partecipare), scenario 2 (una o un docente fornisce inavvertitamente un riscontro maggiormente tecnico a un ragazzo e uno basato sull’incoraggiamento alle ragazze e alle minoranze di genere). Dividi le e i docenti i gruppi e assegna a ciascuno uno scenario da esaminare. I gruppi dovranno poi riflettere sulla problematica, su come questa influenza le e gli studenti e su come rendere la situazione maggiormente inclusiva.</a:t>
            </a:r>
          </a:p>
          <a:p>
            <a:pPr marL="457200" lvl="0" indent="-4318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Discussione di gruppo: ciascun gruppo presenta la propria analisi e propone soluzioni. Tu dovrai enfatizzare le buone pratiche volte a promuovere la partecipazione inclusiva nelle lezioni di informatica (ad es., parlare secondo turni strutturati, ruoli di gruppi equilibrati, strategie di feedback imparziali, ecc.)</a:t>
            </a:r>
          </a:p>
          <a:p>
            <a:pPr marL="457200" lvl="0" indent="-4318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Azioni da intraprendere: chiedi a ciascuna e ciascun docente di scrivere tre azioni concrete che intraprenderanno al fine di creare una classe più inclusiva. Invitare le e i partecipanti a condividere i propri propositi, se lo desiderano.</a:t>
            </a:r>
          </a:p>
        </p:txBody>
      </p:sp>
      <p:sp>
        <p:nvSpPr>
          <p:cNvPr id="266" name="Google Shape;26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Riassumi</a:t>
            </a:r>
            <a:r>
              <a:rPr lang="en-US" sz="1400" dirty="0"/>
              <a:t> </a:t>
            </a:r>
            <a:r>
              <a:rPr lang="en-US" sz="1400" dirty="0" err="1"/>
              <a:t>gli</a:t>
            </a:r>
            <a:r>
              <a:rPr lang="en-US" sz="1400" dirty="0"/>
              <a:t> </a:t>
            </a:r>
            <a:r>
              <a:rPr lang="en-US" sz="1400" dirty="0" err="1"/>
              <a:t>elementi</a:t>
            </a:r>
            <a:r>
              <a:rPr lang="en-US" sz="1400" dirty="0"/>
              <a:t> delle </a:t>
            </a:r>
            <a:r>
              <a:rPr lang="en-US" sz="1400" dirty="0" err="1"/>
              <a:t>pratiche</a:t>
            </a:r>
            <a:r>
              <a:rPr lang="en-US" sz="1400" dirty="0"/>
              <a:t> inclusive di </a:t>
            </a:r>
            <a:r>
              <a:rPr lang="en-US" sz="1400" dirty="0" err="1"/>
              <a:t>genere</a:t>
            </a:r>
            <a:r>
              <a:rPr lang="en-US" sz="1400" dirty="0"/>
              <a:t> </a:t>
            </a:r>
            <a:r>
              <a:rPr lang="en-US" sz="1400" dirty="0" err="1"/>
              <a:t>discusse</a:t>
            </a:r>
            <a:r>
              <a:rPr lang="en-US" sz="1400" dirty="0"/>
              <a:t> </a:t>
            </a:r>
            <a:r>
              <a:rPr lang="en-US" sz="1400" dirty="0" err="1"/>
              <a:t>nelle</a:t>
            </a:r>
            <a:r>
              <a:rPr lang="en-US" sz="1400" dirty="0"/>
              <a:t> diapositive e </a:t>
            </a:r>
            <a:r>
              <a:rPr lang="en-US" sz="1400" dirty="0" err="1"/>
              <a:t>nelle</a:t>
            </a:r>
            <a:r>
              <a:rPr lang="en-US" sz="1400" dirty="0"/>
              <a:t> </a:t>
            </a:r>
            <a:r>
              <a:rPr lang="en-US" sz="1400" dirty="0" err="1"/>
              <a:t>attività</a:t>
            </a:r>
            <a:r>
              <a:rPr lang="en-US" sz="1400" dirty="0"/>
              <a:t> precedent secondo il Quadro di </a:t>
            </a:r>
            <a:r>
              <a:rPr lang="en-US" sz="1400" dirty="0" err="1"/>
              <a:t>riferimento</a:t>
            </a:r>
            <a:r>
              <a:rPr lang="en-US" sz="1400" dirty="0"/>
              <a:t> di TINKER.</a:t>
            </a:r>
            <a:endParaRPr sz="1400" dirty="0"/>
          </a:p>
        </p:txBody>
      </p:sp>
      <p:sp>
        <p:nvSpPr>
          <p:cNvPr id="273" name="Google Shape;27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Riassumi</a:t>
            </a:r>
            <a:r>
              <a:rPr lang="en-US" sz="1400" dirty="0"/>
              <a:t> il modulo e </a:t>
            </a:r>
            <a:r>
              <a:rPr lang="en-US" sz="1400" dirty="0" err="1"/>
              <a:t>cheidi</a:t>
            </a:r>
            <a:r>
              <a:rPr lang="en-US" sz="1400" dirty="0"/>
              <a:t> alle e ai docent di </a:t>
            </a:r>
            <a:r>
              <a:rPr lang="en-US" sz="1400" dirty="0" err="1"/>
              <a:t>riflettere</a:t>
            </a:r>
            <a:r>
              <a:rPr lang="en-US" sz="1400" dirty="0"/>
              <a:t> </a:t>
            </a:r>
            <a:r>
              <a:rPr lang="en-US" sz="1400" dirty="0" err="1"/>
              <a:t>sulle</a:t>
            </a:r>
            <a:r>
              <a:rPr lang="en-US" sz="1400" dirty="0"/>
              <a:t> </a:t>
            </a:r>
            <a:r>
              <a:rPr lang="en-US" sz="1400" dirty="0" err="1"/>
              <a:t>domande</a:t>
            </a:r>
            <a:r>
              <a:rPr lang="en-US" sz="1400" dirty="0"/>
              <a:t> indicate.</a:t>
            </a:r>
            <a:endParaRPr sz="1400" dirty="0"/>
          </a:p>
        </p:txBody>
      </p:sp>
      <p:sp>
        <p:nvSpPr>
          <p:cNvPr id="279" name="Google Shape;279;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Compiti</a:t>
            </a:r>
            <a:r>
              <a:rPr lang="en-US" sz="1400" dirty="0"/>
              <a:t> </a:t>
            </a:r>
            <a:r>
              <a:rPr lang="en-US" sz="1400" dirty="0" err="1"/>
              <a:t>aggiuntivi</a:t>
            </a:r>
            <a:r>
              <a:rPr lang="en-US" sz="1400" dirty="0"/>
              <a:t> da </a:t>
            </a:r>
            <a:r>
              <a:rPr lang="en-US" sz="1400" dirty="0" err="1"/>
              <a:t>completare</a:t>
            </a:r>
            <a:r>
              <a:rPr lang="en-US" sz="1400" dirty="0"/>
              <a:t> al di </a:t>
            </a:r>
            <a:r>
              <a:rPr lang="en-US" sz="1400" dirty="0" err="1"/>
              <a:t>fuori</a:t>
            </a:r>
            <a:r>
              <a:rPr lang="en-US" sz="1400" dirty="0"/>
              <a:t> della lezione. </a:t>
            </a:r>
            <a:endParaRPr sz="1400" dirty="0"/>
          </a:p>
        </p:txBody>
      </p:sp>
      <p:sp>
        <p:nvSpPr>
          <p:cNvPr id="285" name="Google Shape;28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d60cfd5f6_0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p:txBody>
      </p:sp>
      <p:sp>
        <p:nvSpPr>
          <p:cNvPr id="147" name="Google Shape;147;g34d60cfd5f6_0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d60cfd5f6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54" name="Google Shape;154;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sz="1400" dirty="0"/>
              <a:t>Questa diapositive </a:t>
            </a:r>
            <a:r>
              <a:rPr lang="en-US" sz="1400" dirty="0" err="1"/>
              <a:t>introduttiva</a:t>
            </a:r>
            <a:r>
              <a:rPr lang="en-US" sz="1400" dirty="0"/>
              <a:t> </a:t>
            </a:r>
            <a:r>
              <a:rPr lang="en-US" sz="1400" dirty="0" err="1"/>
              <a:t>illustra</a:t>
            </a:r>
            <a:r>
              <a:rPr lang="en-US" sz="1400" dirty="0"/>
              <a:t> </a:t>
            </a:r>
            <a:r>
              <a:rPr lang="en-US" sz="1400" dirty="0" err="1"/>
              <a:t>i</a:t>
            </a:r>
            <a:r>
              <a:rPr lang="en-US" sz="1400" dirty="0"/>
              <a:t> </a:t>
            </a:r>
            <a:r>
              <a:rPr lang="en-US" sz="1400" dirty="0" err="1"/>
              <a:t>contenuti</a:t>
            </a:r>
            <a:r>
              <a:rPr lang="en-US" sz="1400" dirty="0"/>
              <a:t> </a:t>
            </a:r>
            <a:r>
              <a:rPr lang="en-US" sz="1400" dirty="0" err="1"/>
              <a:t>principali</a:t>
            </a:r>
            <a:r>
              <a:rPr lang="en-US" sz="1400" dirty="0"/>
              <a:t> del modulo e il modo in cui </a:t>
            </a:r>
            <a:r>
              <a:rPr lang="en-US" sz="1400" dirty="0" err="1"/>
              <a:t>si</a:t>
            </a:r>
            <a:r>
              <a:rPr lang="en-US" sz="1400" dirty="0"/>
              <a:t> </a:t>
            </a:r>
            <a:r>
              <a:rPr lang="en-US" sz="1400" dirty="0" err="1"/>
              <a:t>lega</a:t>
            </a:r>
            <a:r>
              <a:rPr lang="en-US" sz="1400" dirty="0"/>
              <a:t> al Progetto TINKER.</a:t>
            </a:r>
            <a:endParaRPr sz="1400" dirty="0"/>
          </a:p>
          <a:p>
            <a:pPr marL="0" lvl="0" indent="0" algn="l" rtl="0">
              <a:spcBef>
                <a:spcPts val="0"/>
              </a:spcBef>
              <a:spcAft>
                <a:spcPts val="0"/>
              </a:spcAft>
              <a:buClr>
                <a:schemeClr val="dk1"/>
              </a:buClr>
              <a:buSzPts val="1400"/>
              <a:buFont typeface="Arial"/>
              <a:buNone/>
            </a:pPr>
            <a:endParaRPr sz="1400" dirty="0"/>
          </a:p>
          <a:p>
            <a:pPr marL="0" lvl="0" indent="0" algn="just" rtl="0">
              <a:lnSpc>
                <a:spcPct val="90000"/>
              </a:lnSpc>
              <a:spcBef>
                <a:spcPts val="0"/>
              </a:spcBef>
              <a:spcAft>
                <a:spcPts val="0"/>
              </a:spcAft>
              <a:buSzPts val="1800"/>
              <a:buNone/>
            </a:pPr>
            <a:r>
              <a:rPr lang="en-US" sz="1400" dirty="0">
                <a:solidFill>
                  <a:srgbClr val="2B454E"/>
                </a:solidFill>
              </a:rPr>
              <a:t>Questa lezione è </a:t>
            </a:r>
            <a:r>
              <a:rPr lang="en-US" sz="1400" dirty="0" err="1">
                <a:solidFill>
                  <a:srgbClr val="2B454E"/>
                </a:solidFill>
              </a:rPr>
              <a:t>incentrata</a:t>
            </a:r>
            <a:r>
              <a:rPr lang="en-US" sz="1400" dirty="0">
                <a:solidFill>
                  <a:srgbClr val="2B454E"/>
                </a:solidFill>
              </a:rPr>
              <a:t> </a:t>
            </a:r>
            <a:r>
              <a:rPr lang="en-US" sz="1400" b="1" dirty="0" err="1">
                <a:solidFill>
                  <a:srgbClr val="2B454E"/>
                </a:solidFill>
              </a:rPr>
              <a:t>sull’insegnamento</a:t>
            </a:r>
            <a:r>
              <a:rPr lang="en-US" sz="1400" b="1" dirty="0">
                <a:solidFill>
                  <a:srgbClr val="2B454E"/>
                </a:solidFill>
              </a:rPr>
              <a:t> e le </a:t>
            </a:r>
            <a:r>
              <a:rPr lang="en-US" sz="1400" b="1" dirty="0" err="1">
                <a:solidFill>
                  <a:srgbClr val="2B454E"/>
                </a:solidFill>
              </a:rPr>
              <a:t>pratiche</a:t>
            </a:r>
            <a:r>
              <a:rPr lang="en-US" sz="1400" b="1" dirty="0">
                <a:solidFill>
                  <a:srgbClr val="2B454E"/>
                </a:solidFill>
              </a:rPr>
              <a:t> di </a:t>
            </a:r>
            <a:r>
              <a:rPr lang="en-US" sz="1400" b="1" dirty="0" err="1">
                <a:solidFill>
                  <a:srgbClr val="2B454E"/>
                </a:solidFill>
              </a:rPr>
              <a:t>valutazione</a:t>
            </a:r>
            <a:r>
              <a:rPr lang="en-US" sz="1400" b="1" dirty="0">
                <a:solidFill>
                  <a:srgbClr val="2B454E"/>
                </a:solidFill>
              </a:rPr>
              <a:t> inclusive di </a:t>
            </a:r>
            <a:r>
              <a:rPr lang="en-US" sz="1400" b="1" dirty="0" err="1">
                <a:solidFill>
                  <a:srgbClr val="2B454E"/>
                </a:solidFill>
              </a:rPr>
              <a:t>genere</a:t>
            </a:r>
            <a:r>
              <a:rPr lang="en-US" sz="1400" b="1" dirty="0">
                <a:solidFill>
                  <a:srgbClr val="2B454E"/>
                </a:solidFill>
              </a:rPr>
              <a:t> </a:t>
            </a:r>
            <a:r>
              <a:rPr lang="en-US" sz="1400" b="1" dirty="0" err="1">
                <a:solidFill>
                  <a:srgbClr val="2B454E"/>
                </a:solidFill>
              </a:rPr>
              <a:t>nell’educazione</a:t>
            </a:r>
            <a:r>
              <a:rPr lang="en-US" sz="1400" b="1" dirty="0">
                <a:solidFill>
                  <a:srgbClr val="2B454E"/>
                </a:solidFill>
              </a:rPr>
              <a:t> </a:t>
            </a:r>
            <a:r>
              <a:rPr lang="en-US" sz="1400" b="1" dirty="0" err="1">
                <a:solidFill>
                  <a:srgbClr val="2B454E"/>
                </a:solidFill>
              </a:rPr>
              <a:t>dell’informatica</a:t>
            </a:r>
            <a:r>
              <a:rPr lang="en-US" sz="1400" b="1" dirty="0">
                <a:solidFill>
                  <a:srgbClr val="2B454E"/>
                </a:solidFill>
              </a:rPr>
              <a:t>.</a:t>
            </a:r>
            <a:br>
              <a:rPr lang="en-US" sz="1400" b="1" dirty="0"/>
            </a:br>
            <a:endParaRPr sz="1400" b="1" dirty="0"/>
          </a:p>
          <a:p>
            <a:pPr marL="457200" lvl="0" indent="-330200" algn="l" rtl="0">
              <a:spcBef>
                <a:spcPts val="0"/>
              </a:spcBef>
              <a:spcAft>
                <a:spcPts val="0"/>
              </a:spcAft>
              <a:buClr>
                <a:srgbClr val="1D1D1B"/>
              </a:buClr>
              <a:buSzPts val="1600"/>
              <a:buChar char="●"/>
            </a:pPr>
            <a:r>
              <a:rPr lang="en-US" sz="1400" dirty="0">
                <a:solidFill>
                  <a:srgbClr val="1D1D1B"/>
                </a:solidFill>
              </a:rPr>
              <a:t>Le </a:t>
            </a:r>
            <a:r>
              <a:rPr lang="en-US" sz="1400" dirty="0" err="1">
                <a:solidFill>
                  <a:srgbClr val="1D1D1B"/>
                </a:solidFill>
              </a:rPr>
              <a:t>disparità</a:t>
            </a:r>
            <a:r>
              <a:rPr lang="en-US" sz="1400" dirty="0">
                <a:solidFill>
                  <a:srgbClr val="1D1D1B"/>
                </a:solidFill>
              </a:rPr>
              <a:t> di </a:t>
            </a:r>
            <a:r>
              <a:rPr lang="en-US" sz="1400" dirty="0" err="1">
                <a:solidFill>
                  <a:srgbClr val="1D1D1B"/>
                </a:solidFill>
              </a:rPr>
              <a:t>genere</a:t>
            </a:r>
            <a:r>
              <a:rPr lang="en-US" sz="1400" dirty="0">
                <a:solidFill>
                  <a:srgbClr val="1D1D1B"/>
                </a:solidFill>
              </a:rPr>
              <a:t> </a:t>
            </a:r>
            <a:r>
              <a:rPr lang="en-US" sz="1400" dirty="0" err="1">
                <a:solidFill>
                  <a:srgbClr val="1D1D1B"/>
                </a:solidFill>
              </a:rPr>
              <a:t>nell’educazione</a:t>
            </a:r>
            <a:r>
              <a:rPr lang="en-US" sz="1400" dirty="0">
                <a:solidFill>
                  <a:srgbClr val="1D1D1B"/>
                </a:solidFill>
              </a:rPr>
              <a:t> </a:t>
            </a:r>
            <a:r>
              <a:rPr lang="en-US" sz="1400" dirty="0" err="1">
                <a:solidFill>
                  <a:srgbClr val="1D1D1B"/>
                </a:solidFill>
              </a:rPr>
              <a:t>all’informatica</a:t>
            </a:r>
            <a:r>
              <a:rPr lang="en-US" sz="1400" dirty="0">
                <a:solidFill>
                  <a:srgbClr val="1D1D1B"/>
                </a:solidFill>
              </a:rPr>
              <a:t> </a:t>
            </a:r>
            <a:r>
              <a:rPr lang="it-IT" sz="1400" dirty="0">
                <a:solidFill>
                  <a:srgbClr val="1D1D1B"/>
                </a:solidFill>
              </a:rPr>
              <a:t>hanno tutt'oggi un impatto sul coinvolgimento e sulla partecipazione delle e degli studenti, soprattutto per le bambine, le ragazze e le e gli studenti con identità di genere marginalizzate. Tali disuguaglianze hanno spesso origine da pregiudizi inconsci, modelli di riferimento limitati e ambienti di classe modellati sulla base delle aspettative di genere tradizionali. In assenza di azioni intenzionali, tali fattori rischiano di portare a una minori fiducia e interesse, nonché a un senso di esclusione dall'ambito da parte delle categorie menzionate.</a:t>
            </a:r>
            <a:endParaRPr sz="1400" dirty="0">
              <a:solidFill>
                <a:srgbClr val="1D1D1B"/>
              </a:solidFill>
            </a:endParaRPr>
          </a:p>
          <a:p>
            <a:pPr marL="457200" lvl="0" indent="-330200" algn="l" rtl="0">
              <a:lnSpc>
                <a:spcPct val="115000"/>
              </a:lnSpc>
              <a:spcBef>
                <a:spcPts val="0"/>
              </a:spcBef>
              <a:spcAft>
                <a:spcPts val="0"/>
              </a:spcAft>
              <a:buClr>
                <a:srgbClr val="1D1D1B"/>
              </a:buClr>
              <a:buSzPts val="1600"/>
              <a:buChar char="●"/>
            </a:pPr>
            <a:r>
              <a:rPr lang="it-IT" sz="1400" dirty="0">
                <a:solidFill>
                  <a:srgbClr val="1D1D1B"/>
                </a:solidFill>
              </a:rPr>
              <a:t>Questa unità introduce le pratiche inclusive di genere elaborate al fine di contrastare tali sfide e di promuovere l'uguaglianza nell'educazione all'informatica. Ispirata alla pedagogia femminista, l'unità enfatizza l'importanza di un linguaggio inclusivo, di una rappresentazione variegata e di valutazioni eque. Le e i docenti esploreranno in che modo le decisioni quotidiane prese in classe (dalla formulazione di un compito alla struttura dei gruppi di lavoro) può rafforzare o smantellare gli stereotipi di genere.</a:t>
            </a:r>
          </a:p>
          <a:p>
            <a:pPr marL="457200" lvl="0" indent="-317500" algn="l" rtl="0">
              <a:lnSpc>
                <a:spcPct val="115000"/>
              </a:lnSpc>
              <a:spcBef>
                <a:spcPts val="0"/>
              </a:spcBef>
              <a:spcAft>
                <a:spcPts val="0"/>
              </a:spcAft>
              <a:buClr>
                <a:srgbClr val="1D1D1B"/>
              </a:buClr>
              <a:buSzPts val="1400"/>
              <a:buChar char="●"/>
            </a:pPr>
            <a:r>
              <a:rPr lang="it-IT" sz="1400" dirty="0">
                <a:solidFill>
                  <a:srgbClr val="1D1D1B"/>
                </a:solidFill>
              </a:rPr>
              <a:t>Al termine dell'unità, le e i docenti avranno acquisito gli strumenti e le conoscenze necessarie a creare esperienze di apprendimento in cui tutte e tutti gli studenti, senza distinzione di genere, si sentano visti, supportati e dotati degli strumenti necessari ad affrontare con successo l'ambito informatico. </a:t>
            </a:r>
            <a:endParaRPr sz="1400" dirty="0"/>
          </a:p>
        </p:txBody>
      </p:sp>
      <p:sp>
        <p:nvSpPr>
          <p:cNvPr id="160" name="Google Shape;1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it-IT" sz="1400" dirty="0"/>
              <a:t>Al fine di facilitare una discussione aperta, rispettosa e inclusiva, è raccomandabile che il gruppo si accordi collettivamente su alcune regole di base. A questo punto, dovresti indicare alle e ai partecipanti l'importanza del rispetto, della tolleranza e delle buone maniere nella discussione di tematiche sensibili. </a:t>
            </a:r>
          </a:p>
          <a:p>
            <a:pPr marL="0" lvl="0" indent="0" algn="l" rtl="0">
              <a:lnSpc>
                <a:spcPct val="100000"/>
              </a:lnSpc>
              <a:spcBef>
                <a:spcPts val="0"/>
              </a:spcBef>
              <a:spcAft>
                <a:spcPts val="0"/>
              </a:spcAft>
              <a:buClr>
                <a:schemeClr val="dk1"/>
              </a:buClr>
              <a:buSzPts val="1100"/>
              <a:buFont typeface="Arial"/>
              <a:buNone/>
            </a:pPr>
            <a:r>
              <a:rPr lang="it-IT" sz="1400" dirty="0"/>
              <a:t>Chiedi al gruppo di elaborare regole di base comuni e di riportarle su una lavagna.</a:t>
            </a:r>
          </a:p>
          <a:p>
            <a:pPr marL="0" lvl="0" indent="0" algn="l" rtl="0">
              <a:lnSpc>
                <a:spcPct val="100000"/>
              </a:lnSpc>
              <a:spcBef>
                <a:spcPts val="0"/>
              </a:spcBef>
              <a:spcAft>
                <a:spcPts val="0"/>
              </a:spcAft>
              <a:buClr>
                <a:schemeClr val="dk1"/>
              </a:buClr>
              <a:buSzPts val="1100"/>
              <a:buFont typeface="Arial"/>
              <a:buNone/>
            </a:pPr>
            <a:r>
              <a:rPr lang="it-IT" sz="1400" dirty="0"/>
              <a:t>Ecco alcuni suggerimenti:</a:t>
            </a:r>
          </a:p>
          <a:p>
            <a:pPr marL="457200" lvl="0" indent="-317500" algn="l" rtl="0">
              <a:lnSpc>
                <a:spcPct val="115000"/>
              </a:lnSpc>
              <a:spcBef>
                <a:spcPts val="0"/>
              </a:spcBef>
              <a:spcAft>
                <a:spcPts val="0"/>
              </a:spcAft>
              <a:buSzPts val="1400"/>
              <a:buFont typeface="Calibri"/>
              <a:buChar char="●"/>
            </a:pPr>
            <a:r>
              <a:rPr lang="it-IT" sz="1400" noProof="0" dirty="0"/>
              <a:t>Spegniamo i cellulari.</a:t>
            </a:r>
          </a:p>
          <a:p>
            <a:pPr marL="457200" lvl="0" indent="-317500" algn="l" rtl="0">
              <a:lnSpc>
                <a:spcPct val="115000"/>
              </a:lnSpc>
              <a:spcBef>
                <a:spcPts val="0"/>
              </a:spcBef>
              <a:spcAft>
                <a:spcPts val="0"/>
              </a:spcAft>
              <a:buSzPts val="1400"/>
              <a:buFont typeface="Calibri"/>
              <a:buChar char="●"/>
            </a:pPr>
            <a:r>
              <a:rPr lang="it-IT" sz="1400" noProof="0" dirty="0"/>
              <a:t>Evitiamo eventuali ipotesi sulle esperienze e le identità delle persone.</a:t>
            </a:r>
          </a:p>
          <a:p>
            <a:pPr marL="457200" lvl="0" indent="-317500" algn="l" rtl="0">
              <a:lnSpc>
                <a:spcPct val="115000"/>
              </a:lnSpc>
              <a:spcBef>
                <a:spcPts val="0"/>
              </a:spcBef>
              <a:spcAft>
                <a:spcPts val="0"/>
              </a:spcAft>
              <a:buSzPts val="1400"/>
              <a:buFont typeface="Calibri"/>
              <a:buChar char="●"/>
            </a:pPr>
            <a:r>
              <a:rPr lang="it-IT" sz="1400" noProof="0" dirty="0"/>
              <a:t>Accettiamo la diversità dell’esperienza e dell’esistenza umana.</a:t>
            </a:r>
          </a:p>
          <a:p>
            <a:pPr marL="457200" lvl="0" indent="-317500" algn="l" rtl="0">
              <a:lnSpc>
                <a:spcPct val="115000"/>
              </a:lnSpc>
              <a:spcBef>
                <a:spcPts val="0"/>
              </a:spcBef>
              <a:spcAft>
                <a:spcPts val="0"/>
              </a:spcAft>
              <a:buSzPts val="1400"/>
              <a:buFont typeface="Calibri"/>
              <a:buChar char="●"/>
            </a:pPr>
            <a:r>
              <a:rPr lang="it-IT" sz="1400" noProof="0" dirty="0"/>
              <a:t>Consideriamo importanti tutte le domande.</a:t>
            </a:r>
          </a:p>
          <a:p>
            <a:pPr marL="457200" lvl="0" indent="-317500" algn="l" rtl="0">
              <a:lnSpc>
                <a:spcPct val="115000"/>
              </a:lnSpc>
              <a:spcBef>
                <a:spcPts val="0"/>
              </a:spcBef>
              <a:spcAft>
                <a:spcPts val="0"/>
              </a:spcAft>
              <a:buSzPts val="1400"/>
              <a:buFont typeface="Calibri"/>
              <a:buChar char="●"/>
            </a:pPr>
            <a:r>
              <a:rPr lang="it-IT" sz="1400" noProof="0" dirty="0"/>
              <a:t>Siamo aperte e aperti a nuove idee e suggerimenti.</a:t>
            </a:r>
          </a:p>
          <a:p>
            <a:pPr marL="457200" lvl="0" indent="-317500" algn="l" rtl="0">
              <a:lnSpc>
                <a:spcPct val="115000"/>
              </a:lnSpc>
              <a:spcBef>
                <a:spcPts val="0"/>
              </a:spcBef>
              <a:spcAft>
                <a:spcPts val="0"/>
              </a:spcAft>
              <a:buSzPts val="1400"/>
              <a:buFont typeface="Calibri"/>
              <a:buChar char="●"/>
            </a:pPr>
            <a:r>
              <a:rPr lang="it-IT" sz="1400" noProof="0" dirty="0"/>
              <a:t>Rispettiamo le opinioni altrui.</a:t>
            </a:r>
          </a:p>
          <a:p>
            <a:pPr marL="457200" lvl="0" indent="-317500" algn="l" rtl="0">
              <a:lnSpc>
                <a:spcPct val="115000"/>
              </a:lnSpc>
              <a:spcBef>
                <a:spcPts val="0"/>
              </a:spcBef>
              <a:spcAft>
                <a:spcPts val="0"/>
              </a:spcAft>
              <a:buSzPts val="1400"/>
              <a:buFont typeface="Calibri"/>
              <a:buChar char="●"/>
            </a:pPr>
            <a:r>
              <a:rPr lang="it-IT" sz="1400" noProof="0" dirty="0"/>
              <a:t>Non giudichiamo le opinioni altrui. Se non ci troviamo d’accordo, comunichiamo la nostra opinioni quando arriva il nostro turno.</a:t>
            </a:r>
          </a:p>
          <a:p>
            <a:pPr marL="457200" lvl="0" indent="-317500" algn="l" rtl="0">
              <a:lnSpc>
                <a:spcPct val="115000"/>
              </a:lnSpc>
              <a:spcBef>
                <a:spcPts val="0"/>
              </a:spcBef>
              <a:spcAft>
                <a:spcPts val="0"/>
              </a:spcAft>
              <a:buSzPts val="1400"/>
              <a:buFont typeface="Calibri"/>
              <a:buChar char="●"/>
            </a:pPr>
            <a:r>
              <a:rPr lang="it-IT" sz="1400" noProof="0" dirty="0"/>
              <a:t>Prima di esprimere opinioni o sentimenti, assicuriamoci di scegliere parole e frasi che non feriscano altre persone o gruppi.</a:t>
            </a:r>
          </a:p>
          <a:p>
            <a:pPr marL="457200" lvl="0" indent="-317500" algn="l" rtl="0">
              <a:lnSpc>
                <a:spcPct val="115000"/>
              </a:lnSpc>
              <a:spcBef>
                <a:spcPts val="0"/>
              </a:spcBef>
              <a:spcAft>
                <a:spcPts val="0"/>
              </a:spcAft>
              <a:buSzPts val="1400"/>
              <a:buFont typeface="Calibri"/>
              <a:buChar char="●"/>
            </a:pPr>
            <a:r>
              <a:rPr lang="it-IT" sz="1400" noProof="0" dirty="0"/>
              <a:t>Le informazioni e le opinioni personali espresse all’interno del gruppo sono riservate e restano all’interno del gruppo.</a:t>
            </a:r>
          </a:p>
          <a:p>
            <a:pPr marL="0" lvl="0" indent="0" algn="l" rtl="0">
              <a:lnSpc>
                <a:spcPct val="115000"/>
              </a:lnSpc>
              <a:spcBef>
                <a:spcPts val="1200"/>
              </a:spcBef>
              <a:spcAft>
                <a:spcPts val="1200"/>
              </a:spcAft>
              <a:buSzPts val="1100"/>
              <a:buNone/>
            </a:pPr>
            <a:endParaRPr dirty="0"/>
          </a:p>
        </p:txBody>
      </p:sp>
      <p:sp>
        <p:nvSpPr>
          <p:cNvPr id="166" name="Google Shape;166;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Sondaggio di riscaldamento: serviti di uno strumento digitale per condurre un sondaggio interattivo (</a:t>
            </a:r>
            <a:r>
              <a:rPr lang="it-IT" sz="1400" dirty="0" err="1">
                <a:solidFill>
                  <a:srgbClr val="2B454E"/>
                </a:solidFill>
              </a:rPr>
              <a:t>Mentimeter</a:t>
            </a:r>
            <a:r>
              <a:rPr lang="it-IT" sz="1400" dirty="0">
                <a:solidFill>
                  <a:srgbClr val="2B454E"/>
                </a:solidFill>
              </a:rPr>
              <a:t>, </a:t>
            </a:r>
            <a:r>
              <a:rPr lang="it-IT" sz="1400" dirty="0" err="1">
                <a:solidFill>
                  <a:srgbClr val="2B454E"/>
                </a:solidFill>
              </a:rPr>
              <a:t>Kahoot</a:t>
            </a:r>
            <a:r>
              <a:rPr lang="it-IT" sz="1400" dirty="0">
                <a:solidFill>
                  <a:srgbClr val="2B454E"/>
                </a:solidFill>
              </a:rPr>
              <a:t>, ecc.) ed esplorare la rappresentazione di genere nell’informatica.</a:t>
            </a:r>
          </a:p>
          <a:p>
            <a:pPr marL="3429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Discussione: chiedi alle e ai partecipanti di condividere le loro esperienze o percezioni relative alla rappresentazione di genere nelle loro classi.</a:t>
            </a:r>
          </a:p>
        </p:txBody>
      </p:sp>
      <p:sp>
        <p:nvSpPr>
          <p:cNvPr id="172" name="Google Shape;17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it-IT" sz="1400" b="0" dirty="0">
                <a:solidFill>
                  <a:srgbClr val="1D1D1B"/>
                </a:solidFill>
              </a:rPr>
              <a:t>Cogli l’opportunità di presentare il modulo, enfatizzando le disparità di genere nell’educazione all’informatica ed esplorando i motivi per cui l’inclusione di genere è essenziale in tale ambito.</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Le donne rappresentano ⅓ delle persone laureate nelle STEM  (</a:t>
            </a:r>
            <a:r>
              <a:rPr lang="it-IT" sz="1200" b="0" i="0" u="sng" strike="noStrike" cap="none" dirty="0">
                <a:solidFill>
                  <a:schemeClr val="dk1"/>
                </a:solidFill>
                <a:effectLst/>
                <a:latin typeface="Calibri"/>
                <a:ea typeface="Calibri"/>
                <a:cs typeface="Calibri"/>
                <a:sym typeface="Calibri"/>
                <a:hlinkClick r:id="rId3"/>
              </a:rPr>
              <a:t>Eurostat, 2022</a:t>
            </a:r>
            <a:r>
              <a:rPr lang="it-IT" sz="1200" b="0" i="0" u="none" strike="noStrike" cap="none" dirty="0">
                <a:solidFill>
                  <a:schemeClr val="dk1"/>
                </a:solidFill>
                <a:effectLst/>
                <a:latin typeface="Calibri"/>
                <a:ea typeface="Calibri"/>
                <a:cs typeface="Calibri"/>
                <a:sym typeface="Calibri"/>
              </a:rPr>
              <a:t>) e ⅕ delle figure esperte in ambito informatico (</a:t>
            </a:r>
            <a:r>
              <a:rPr lang="it-IT" sz="1200" b="0" i="0" u="sng" strike="noStrike" cap="none" dirty="0">
                <a:solidFill>
                  <a:schemeClr val="dk1"/>
                </a:solidFill>
                <a:effectLst/>
                <a:latin typeface="Calibri"/>
                <a:ea typeface="Calibri"/>
                <a:cs typeface="Calibri"/>
                <a:sym typeface="Calibri"/>
                <a:hlinkClick r:id="rId4"/>
              </a:rPr>
              <a:t>Digital Decade Progress Report, 2024</a:t>
            </a:r>
            <a:r>
              <a:rPr lang="it-IT" sz="1200" b="0" i="0" u="none" strike="noStrike" cap="none" dirty="0">
                <a:solidFill>
                  <a:schemeClr val="dk1"/>
                </a:solidFill>
                <a:effectLst/>
                <a:latin typeface="Calibri"/>
                <a:ea typeface="Calibri"/>
                <a:cs typeface="Calibri"/>
                <a:sym typeface="Calibri"/>
              </a:rPr>
              <a:t>)</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Le ragazze in giovane età tendono a ottenere risultati migliori in informatica rispetto ai ragazzi. Tuttavia, sono più propense a perdere interesse nelle STEM con l’età (</a:t>
            </a:r>
            <a:r>
              <a:rPr lang="it-IT" sz="1200" b="0" i="0" u="sng" strike="noStrike" cap="none" dirty="0" err="1">
                <a:solidFill>
                  <a:schemeClr val="dk1"/>
                </a:solidFill>
                <a:effectLst/>
                <a:latin typeface="Calibri"/>
                <a:ea typeface="Calibri"/>
                <a:cs typeface="Calibri"/>
                <a:sym typeface="Calibri"/>
                <a:hlinkClick r:id="rId5"/>
              </a:rPr>
              <a:t>SheFigures</a:t>
            </a:r>
            <a:r>
              <a:rPr lang="it-IT" sz="1200" b="0" i="0" u="sng" strike="noStrike" cap="none" dirty="0">
                <a:solidFill>
                  <a:schemeClr val="dk1"/>
                </a:solidFill>
                <a:effectLst/>
                <a:latin typeface="Calibri"/>
                <a:ea typeface="Calibri"/>
                <a:cs typeface="Calibri"/>
                <a:sym typeface="Calibri"/>
                <a:hlinkClick r:id="rId5"/>
              </a:rPr>
              <a:t>, 2021</a:t>
            </a:r>
            <a:r>
              <a:rPr lang="it-IT" sz="1200" b="0" i="0" u="none" strike="noStrike" cap="none" dirty="0">
                <a:solidFill>
                  <a:schemeClr val="dk1"/>
                </a:solidFill>
                <a:effectLst/>
                <a:latin typeface="Calibri"/>
                <a:ea typeface="Calibri"/>
                <a:cs typeface="Calibri"/>
                <a:sym typeface="Calibri"/>
              </a:rPr>
              <a:t>). </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L’interesse nell’informatica sembra subire un calo repentino nelle ragazze durante i primi anni della scuola secondaria di primo grado (circa 11-12 anni), con un recupero minimo negli anni formativi successivi. </a:t>
            </a:r>
          </a:p>
          <a:p>
            <a:pPr marL="0" lvl="0" indent="0" algn="l" rtl="0">
              <a:lnSpc>
                <a:spcPct val="107916"/>
              </a:lnSpc>
              <a:spcBef>
                <a:spcPts val="1000"/>
              </a:spcBef>
              <a:spcAft>
                <a:spcPts val="1000"/>
              </a:spcAft>
              <a:buClr>
                <a:schemeClr val="dk1"/>
              </a:buClr>
              <a:buSzPts val="1100"/>
              <a:buFont typeface="Arial"/>
              <a:buNone/>
            </a:pPr>
            <a:r>
              <a:rPr lang="it-IT" sz="1400" b="1" dirty="0">
                <a:solidFill>
                  <a:srgbClr val="1D1D1B"/>
                </a:solidFill>
              </a:rPr>
              <a:t>Risultato</a:t>
            </a:r>
            <a:r>
              <a:rPr lang="it-IT" sz="1400" b="0" dirty="0">
                <a:solidFill>
                  <a:srgbClr val="1D1D1B"/>
                </a:solidFill>
              </a:rPr>
              <a:t>: le e i docenti acquisiranno una maggiore comprensione delle disparità di genere e delle sfide nei contesti educativi, in particolare in relazione all’educazione all’informatica e alle STEM.</a:t>
            </a:r>
          </a:p>
        </p:txBody>
      </p:sp>
      <p:sp>
        <p:nvSpPr>
          <p:cNvPr id="179" name="Google Shape;179;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baa110314_1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it-IT" sz="1400" dirty="0">
                <a:solidFill>
                  <a:srgbClr val="2B454E"/>
                </a:solidFill>
              </a:rPr>
              <a:t>Partendo dalla nuvola di parole, avvia una </a:t>
            </a:r>
            <a:r>
              <a:rPr lang="it-IT" sz="1400" dirty="0" err="1">
                <a:solidFill>
                  <a:srgbClr val="2B454E"/>
                </a:solidFill>
              </a:rPr>
              <a:t>discussion</a:t>
            </a:r>
            <a:r>
              <a:rPr lang="it-IT" sz="1400" dirty="0">
                <a:solidFill>
                  <a:srgbClr val="2B454E"/>
                </a:solidFill>
              </a:rPr>
              <a:t> sulla terminologia chiave da utilizzare quando si parla di genere e </a:t>
            </a:r>
            <a:r>
              <a:rPr lang="it-IT" sz="1400" dirty="0" err="1">
                <a:solidFill>
                  <a:srgbClr val="2B454E"/>
                </a:solidFill>
              </a:rPr>
              <a:t>inclusioe</a:t>
            </a:r>
            <a:r>
              <a:rPr lang="it-IT" sz="1400" dirty="0">
                <a:solidFill>
                  <a:srgbClr val="2B454E"/>
                </a:solidFill>
              </a:rPr>
              <a:t> di genere. Chiedi alle e ai partecipanti di definire i termini sopra riportati e di aggiungerne altri. </a:t>
            </a:r>
          </a:p>
          <a:p>
            <a:pPr marL="0" lvl="1" indent="0" algn="l" rtl="0">
              <a:lnSpc>
                <a:spcPct val="90000"/>
              </a:lnSpc>
              <a:spcBef>
                <a:spcPts val="0"/>
              </a:spcBef>
              <a:spcAft>
                <a:spcPts val="0"/>
              </a:spcAft>
              <a:buClr>
                <a:srgbClr val="2B454E"/>
              </a:buClr>
              <a:buSzPts val="1800"/>
              <a:buFont typeface="Arial"/>
              <a:buNone/>
            </a:pPr>
            <a:r>
              <a:rPr lang="it-IT" sz="1400" dirty="0">
                <a:solidFill>
                  <a:srgbClr val="1D1D1B"/>
                </a:solidFill>
              </a:rPr>
              <a:t>Al termine della </a:t>
            </a:r>
            <a:r>
              <a:rPr lang="it-IT" sz="1400" dirty="0" err="1">
                <a:solidFill>
                  <a:srgbClr val="1D1D1B"/>
                </a:solidFill>
              </a:rPr>
              <a:t>discussion</a:t>
            </a:r>
            <a:r>
              <a:rPr lang="it-IT" sz="1400" dirty="0">
                <a:solidFill>
                  <a:srgbClr val="1D1D1B"/>
                </a:solidFill>
              </a:rPr>
              <a:t>, ricordare alle e ai </a:t>
            </a:r>
            <a:r>
              <a:rPr lang="it-IT" sz="1400" dirty="0" err="1">
                <a:solidFill>
                  <a:srgbClr val="1D1D1B"/>
                </a:solidFill>
              </a:rPr>
              <a:t>docent</a:t>
            </a:r>
            <a:r>
              <a:rPr lang="it-IT" sz="1400" dirty="0">
                <a:solidFill>
                  <a:srgbClr val="1D1D1B"/>
                </a:solidFill>
              </a:rPr>
              <a:t> che:</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il linguaggio si evolve nel tempo</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bisogna permettere a tutti gli individui di descrivere autonomamente</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Evitare gli stereotipi di genere e promuovere un ambiente inclusivo, in cui le e gli studenti possano sperimentare ed esprimersi liberamente, apporta vantaggi </a:t>
            </a:r>
            <a:r>
              <a:rPr lang="it-IT" sz="1400" b="1" dirty="0">
                <a:solidFill>
                  <a:srgbClr val="1D1D1B"/>
                </a:solidFill>
              </a:rPr>
              <a:t>a tutte le altre e tutti gli altri</a:t>
            </a:r>
            <a:r>
              <a:rPr lang="it-IT" sz="1400" dirty="0">
                <a:solidFill>
                  <a:srgbClr val="1D1D1B"/>
                </a:solidFill>
              </a:rPr>
              <a:t>.</a:t>
            </a:r>
          </a:p>
          <a:p>
            <a:pPr marL="457200" lvl="0" indent="-317500" algn="l" rtl="0">
              <a:lnSpc>
                <a:spcPct val="107916"/>
              </a:lnSpc>
              <a:spcBef>
                <a:spcPts val="1000"/>
              </a:spcBef>
              <a:spcAft>
                <a:spcPts val="0"/>
              </a:spcAft>
              <a:buClr>
                <a:srgbClr val="1D1D1B"/>
              </a:buClr>
              <a:buSzPts val="1400"/>
              <a:buFont typeface="Calibri"/>
              <a:buChar char="●"/>
            </a:pPr>
            <a:endParaRPr sz="1400" b="1" dirty="0">
              <a:solidFill>
                <a:srgbClr val="1D1D1B"/>
              </a:solidFill>
            </a:endParaRPr>
          </a:p>
          <a:p>
            <a:pPr marL="0" lvl="0" indent="0" algn="l" rtl="0">
              <a:lnSpc>
                <a:spcPct val="107916"/>
              </a:lnSpc>
              <a:spcBef>
                <a:spcPts val="0"/>
              </a:spcBef>
              <a:spcAft>
                <a:spcPts val="0"/>
              </a:spcAft>
              <a:buClr>
                <a:schemeClr val="dk1"/>
              </a:buClr>
              <a:buSzPts val="1400"/>
              <a:buFont typeface="Arial"/>
              <a:buNone/>
            </a:pPr>
            <a:r>
              <a:rPr lang="en-US" sz="1400" dirty="0" err="1">
                <a:solidFill>
                  <a:srgbClr val="1D1D1B"/>
                </a:solidFill>
              </a:rPr>
              <a:t>Puoi</a:t>
            </a:r>
            <a:r>
              <a:rPr lang="en-US" sz="1400" dirty="0">
                <a:solidFill>
                  <a:srgbClr val="1D1D1B"/>
                </a:solidFill>
              </a:rPr>
              <a:t> </a:t>
            </a:r>
            <a:r>
              <a:rPr lang="en-US" sz="1400" dirty="0" err="1">
                <a:solidFill>
                  <a:srgbClr val="1D1D1B"/>
                </a:solidFill>
              </a:rPr>
              <a:t>servirti</a:t>
            </a:r>
            <a:r>
              <a:rPr lang="en-US" sz="1400" dirty="0">
                <a:solidFill>
                  <a:srgbClr val="1D1D1B"/>
                </a:solidFill>
              </a:rPr>
              <a:t> </a:t>
            </a:r>
            <a:r>
              <a:rPr lang="en-US" sz="1400" dirty="0" err="1">
                <a:solidFill>
                  <a:srgbClr val="1D1D1B"/>
                </a:solidFill>
              </a:rPr>
              <a:t>dello</a:t>
            </a:r>
            <a:r>
              <a:rPr lang="en-US" sz="1400" dirty="0">
                <a:solidFill>
                  <a:srgbClr val="1D1D1B"/>
                </a:solidFill>
              </a:rPr>
              <a:t> </a:t>
            </a:r>
            <a:r>
              <a:rPr lang="it-IT" sz="1200" b="0" i="0" u="sng" strike="noStrike" cap="none" dirty="0" err="1">
                <a:solidFill>
                  <a:schemeClr val="dk1"/>
                </a:solidFill>
                <a:effectLst/>
                <a:latin typeface="Calibri"/>
                <a:ea typeface="Calibri"/>
                <a:cs typeface="Calibri"/>
                <a:sym typeface="Calibri"/>
                <a:hlinkClick r:id="rId3"/>
              </a:rPr>
              <a:t>Stonewall’s</a:t>
            </a:r>
            <a:r>
              <a:rPr lang="it-IT" sz="1200" b="0" i="0" u="sng" strike="noStrike" cap="none" dirty="0">
                <a:solidFill>
                  <a:schemeClr val="dk1"/>
                </a:solidFill>
                <a:effectLst/>
                <a:latin typeface="Calibri"/>
                <a:ea typeface="Calibri"/>
                <a:cs typeface="Calibri"/>
                <a:sym typeface="Calibri"/>
                <a:hlinkClick r:id="rId3"/>
              </a:rPr>
              <a:t> </a:t>
            </a:r>
            <a:r>
              <a:rPr lang="it-IT" sz="1200" b="0" i="0" u="sng" strike="noStrike" cap="none" dirty="0" err="1">
                <a:solidFill>
                  <a:schemeClr val="dk1"/>
                </a:solidFill>
                <a:effectLst/>
                <a:latin typeface="Calibri"/>
                <a:ea typeface="Calibri"/>
                <a:cs typeface="Calibri"/>
                <a:sym typeface="Calibri"/>
                <a:hlinkClick r:id="rId3"/>
              </a:rPr>
              <a:t>glossary</a:t>
            </a:r>
            <a:r>
              <a:rPr lang="it-IT" sz="1200" b="0" i="0" u="sng" strike="noStrike" cap="none" dirty="0">
                <a:solidFill>
                  <a:schemeClr val="dk1"/>
                </a:solidFill>
                <a:effectLst/>
                <a:latin typeface="Calibri"/>
                <a:ea typeface="Calibri"/>
                <a:cs typeface="Calibri"/>
                <a:sym typeface="Calibri"/>
              </a:rPr>
              <a:t> come ulteriore guida utile.</a:t>
            </a:r>
            <a:endParaRPr sz="1400" dirty="0"/>
          </a:p>
        </p:txBody>
      </p:sp>
      <p:sp>
        <p:nvSpPr>
          <p:cNvPr id="187" name="Google Shape;187;g34baa110314_1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12"/>
        <p:cNvGrpSpPr/>
        <p:nvPr/>
      </p:nvGrpSpPr>
      <p:grpSpPr>
        <a:xfrm>
          <a:off x="0" y="0"/>
          <a:ext cx="0" cy="0"/>
          <a:chOff x="0" y="0"/>
          <a:chExt cx="0" cy="0"/>
        </a:xfrm>
      </p:grpSpPr>
      <p:sp>
        <p:nvSpPr>
          <p:cNvPr id="113" name="Google Shape;113;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g35774b28f35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8" name="Google Shape;118;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9" name="Google Shape;119;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0" name="Google Shape;120;g35774b28f35_0_80"/>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21" name="Google Shape;121;g35774b28f35_0_80"/>
          <p:cNvGrpSpPr/>
          <p:nvPr/>
        </p:nvGrpSpPr>
        <p:grpSpPr>
          <a:xfrm>
            <a:off x="2179811" y="4729766"/>
            <a:ext cx="7832078" cy="1110328"/>
            <a:chOff x="2179603" y="4888792"/>
            <a:chExt cx="7798544" cy="1110328"/>
          </a:xfrm>
        </p:grpSpPr>
        <p:pic>
          <p:nvPicPr>
            <p:cNvPr id="122" name="Google Shape;122;g35774b28f35_0_80"/>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23" name="Google Shape;123;g35774b28f35_0_80"/>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24" name="Google Shape;124;g35774b28f35_0_80"/>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25" name="Google Shape;125;g35774b28f35_0_80"/>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6" name="Google Shape;126;g35774b28f35_0_80"/>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7" name="Google Shape;127;g35774b28f35_0_80"/>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8" name="Google Shape;128;g35774b28f35_0_80"/>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9" name="Google Shape;129;g35774b28f35_0_80"/>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30" name="Google Shape;130;g35774b28f35_0_80"/>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31" name="Google Shape;131;g35774b28f35_0_80"/>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7"/>
        <p:cNvGrpSpPr/>
        <p:nvPr/>
      </p:nvGrpSpPr>
      <p:grpSpPr>
        <a:xfrm>
          <a:off x="0" y="0"/>
          <a:ext cx="0" cy="0"/>
          <a:chOff x="0" y="0"/>
          <a:chExt cx="0" cy="0"/>
        </a:xfrm>
      </p:grpSpPr>
      <p:sp>
        <p:nvSpPr>
          <p:cNvPr id="68" name="Google Shape;68;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9" name="Google Shape;69;g34d60cfd5f6_0_54"/>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70" name="Google Shape;70;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1" name="Google Shape;71;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2" name="Google Shape;72;g34d60cfd5f6_0_54"/>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73" name="Google Shape;73;g34d60cfd5f6_0_54"/>
          <p:cNvGrpSpPr/>
          <p:nvPr/>
        </p:nvGrpSpPr>
        <p:grpSpPr>
          <a:xfrm>
            <a:off x="2179811" y="4729766"/>
            <a:ext cx="7832078" cy="1110328"/>
            <a:chOff x="2179603" y="4888792"/>
            <a:chExt cx="7798544" cy="1110328"/>
          </a:xfrm>
        </p:grpSpPr>
        <p:pic>
          <p:nvPicPr>
            <p:cNvPr id="74" name="Google Shape;74;g34d60cfd5f6_0_54"/>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5" name="Google Shape;75;g34d60cfd5f6_0_54"/>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6" name="Google Shape;76;g34d60cfd5f6_0_54"/>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7" name="Google Shape;77;g34d60cfd5f6_0_54"/>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8" name="Google Shape;78;g34d60cfd5f6_0_54"/>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9" name="Google Shape;79;g34d60cfd5f6_0_54"/>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80" name="Google Shape;80;g34d60cfd5f6_0_54"/>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81" name="Google Shape;81;g34d60cfd5f6_0_54"/>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82" name="Google Shape;82;g34d60cfd5f6_0_54"/>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83" name="Google Shape;83;g34d60cfd5f6_0_54"/>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92" name="Google Shape;92;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g355a695ed3b_0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94" name="Google Shape;94;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5" name="Google Shape;95;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a695ed3b_0_5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101" name="Google Shape;101;g355a695ed3b_0_6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102" name="Google Shape;102;g355a695ed3b_0_6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103" name="Google Shape;103;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g355a695ed3b_0_60"/>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105" name="Google Shape;105;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6" name="Google Shape;106;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84"/>
        <p:cNvGrpSpPr/>
        <p:nvPr/>
      </p:nvGrpSpPr>
      <p:grpSpPr>
        <a:xfrm>
          <a:off x="0" y="0"/>
          <a:ext cx="0" cy="0"/>
          <a:chOff x="0" y="0"/>
          <a:chExt cx="0" cy="0"/>
        </a:xfrm>
      </p:grpSpPr>
      <p:sp>
        <p:nvSpPr>
          <p:cNvPr id="85" name="Google Shape;85;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9"/>
        <p:cNvGrpSpPr/>
        <p:nvPr/>
      </p:nvGrpSpPr>
      <p:grpSpPr>
        <a:xfrm>
          <a:off x="0" y="0"/>
          <a:ext cx="0" cy="0"/>
          <a:chOff x="0" y="0"/>
          <a:chExt cx="0" cy="0"/>
        </a:xfrm>
      </p:grpSpPr>
      <p:sp>
        <p:nvSpPr>
          <p:cNvPr id="110" name="Google Shape;110;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11" name="Google Shape;111;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10A_0.xm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hyperlink" Target="https://girlswhocode.co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mermaidsuk.org.uk/wp-content/uploads/2019/12/BHCC_Trans-Inclusion-Schools-Toolkit-_Version4_Sept21.pdf"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it-IT" dirty="0"/>
              <a:t>WP3: Formazione del personale docente per una didattica dell’informatica autentica e inclusiva in termini di genere</a:t>
            </a: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lnSpcReduction="10000"/>
          </a:bodyPr>
          <a:lstStyle/>
          <a:p>
            <a:r>
              <a:rPr lang="it-IT" dirty="0"/>
              <a:t>Corso di formazione TINKER per le scuole primarie e secondarie</a:t>
            </a:r>
            <a:br>
              <a:rPr lang="it-IT" dirty="0"/>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Comprendere le ragioni alla base della disparità di genere in ambito informatico</a:t>
            </a:r>
            <a:endParaRPr dirty="0">
              <a:solidFill>
                <a:srgbClr val="FFFFFF"/>
              </a:solidFill>
            </a:endParaRP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dirty="0" err="1">
                <a:solidFill>
                  <a:schemeClr val="accent6"/>
                </a:solidFill>
                <a:latin typeface="Calibri"/>
                <a:ea typeface="Calibri"/>
                <a:cs typeface="Calibri"/>
                <a:sym typeface="Calibri"/>
              </a:rPr>
              <a:t>l</a:t>
            </a:r>
            <a:r>
              <a:rPr lang="en-US" sz="3000" b="1" i="0" u="none" strike="noStrike" cap="none" dirty="0" err="1">
                <a:solidFill>
                  <a:schemeClr val="accent6"/>
                </a:solidFill>
                <a:latin typeface="Calibri"/>
                <a:ea typeface="Calibri"/>
                <a:cs typeface="Calibri"/>
                <a:sym typeface="Calibri"/>
              </a:rPr>
              <a:t>ivello</a:t>
            </a:r>
            <a:r>
              <a:rPr lang="en-US" sz="3000" b="1" i="0" u="none" strike="noStrike" cap="none" dirty="0">
                <a:solidFill>
                  <a:schemeClr val="accent6"/>
                </a:solidFill>
                <a:latin typeface="Calibri"/>
                <a:ea typeface="Calibri"/>
                <a:cs typeface="Calibri"/>
                <a:sym typeface="Calibri"/>
              </a:rPr>
              <a:t> </a:t>
            </a:r>
            <a:r>
              <a:rPr lang="en-US" sz="3000" b="1" i="0" u="none" strike="noStrike" cap="none" dirty="0" err="1">
                <a:solidFill>
                  <a:schemeClr val="accent6"/>
                </a:solidFill>
                <a:latin typeface="Calibri"/>
                <a:ea typeface="Calibri"/>
                <a:cs typeface="Calibri"/>
                <a:sym typeface="Calibri"/>
              </a:rPr>
              <a:t>societario</a:t>
            </a:r>
            <a:endParaRPr sz="3000" b="1" i="0" u="none" strike="noStrike" cap="none" dirty="0">
              <a:solidFill>
                <a:schemeClr val="accent6"/>
              </a:solidFill>
              <a:latin typeface="Calibri"/>
              <a:ea typeface="Calibri"/>
              <a:cs typeface="Calibri"/>
              <a:sym typeface="Calibri"/>
            </a:endParaRPr>
          </a:p>
        </p:txBody>
      </p:sp>
      <p:sp>
        <p:nvSpPr>
          <p:cNvPr id="213" name="Google Shape;213;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it-IT" sz="2500" b="1" i="0" u="none" strike="noStrike" cap="none" dirty="0">
                <a:solidFill>
                  <a:srgbClr val="16C45B"/>
                </a:solidFill>
                <a:latin typeface="Calibri"/>
                <a:ea typeface="Calibri"/>
                <a:cs typeface="Calibri"/>
                <a:sym typeface="Calibri"/>
              </a:rPr>
              <a:t>livello scolastico</a:t>
            </a:r>
            <a:endParaRPr sz="2500" b="1" i="0" u="none" strike="noStrike" cap="none" dirty="0">
              <a:solidFill>
                <a:srgbClr val="16C45B"/>
              </a:solidFill>
              <a:latin typeface="Calibri"/>
              <a:ea typeface="Calibri"/>
              <a:cs typeface="Calibri"/>
              <a:sym typeface="Calibri"/>
            </a:endParaRPr>
          </a:p>
        </p:txBody>
      </p:sp>
      <p:sp>
        <p:nvSpPr>
          <p:cNvPr id="214" name="Google Shape;214;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1900" b="1" dirty="0" err="1">
                <a:solidFill>
                  <a:srgbClr val="F2F2F2"/>
                </a:solidFill>
                <a:latin typeface="Calibri"/>
                <a:ea typeface="Calibri"/>
                <a:cs typeface="Calibri"/>
                <a:sym typeface="Calibri"/>
              </a:rPr>
              <a:t>i</a:t>
            </a:r>
            <a:r>
              <a:rPr lang="en-US" sz="1900" b="1" i="0" u="none" strike="noStrike" cap="none" dirty="0" err="1">
                <a:solidFill>
                  <a:srgbClr val="F2F2F2"/>
                </a:solidFill>
                <a:latin typeface="Calibri"/>
                <a:ea typeface="Calibri"/>
                <a:cs typeface="Calibri"/>
                <a:sym typeface="Calibri"/>
              </a:rPr>
              <a:t>nterazioni</a:t>
            </a:r>
            <a:r>
              <a:rPr lang="en-US" sz="1900" b="1" i="0" u="none" strike="noStrike" cap="none" dirty="0">
                <a:solidFill>
                  <a:srgbClr val="F2F2F2"/>
                </a:solidFill>
                <a:latin typeface="Calibri"/>
                <a:ea typeface="Calibri"/>
                <a:cs typeface="Calibri"/>
                <a:sym typeface="Calibri"/>
              </a:rPr>
              <a:t> </a:t>
            </a:r>
          </a:p>
          <a:p>
            <a:pPr marL="0" marR="0" lvl="0" indent="0" algn="ctr" rtl="0">
              <a:lnSpc>
                <a:spcPct val="100000"/>
              </a:lnSpc>
              <a:spcBef>
                <a:spcPts val="0"/>
              </a:spcBef>
              <a:spcAft>
                <a:spcPts val="0"/>
              </a:spcAft>
              <a:buClr>
                <a:srgbClr val="000000"/>
              </a:buClr>
              <a:buSzPts val="2100"/>
              <a:buFont typeface="Arial"/>
              <a:buNone/>
            </a:pPr>
            <a:r>
              <a:rPr lang="en-US" sz="1900" b="1" i="0" u="none" strike="noStrike" cap="none" dirty="0" err="1">
                <a:solidFill>
                  <a:srgbClr val="F2F2F2"/>
                </a:solidFill>
                <a:latin typeface="Calibri"/>
                <a:ea typeface="Calibri"/>
                <a:cs typeface="Calibri"/>
                <a:sym typeface="Calibri"/>
              </a:rPr>
              <a:t>insegnante-studente</a:t>
            </a:r>
            <a:endParaRPr sz="1900" b="1" i="0" u="none" strike="noStrike" cap="none" dirty="0">
              <a:solidFill>
                <a:srgbClr val="F2F2F2"/>
              </a:solidFill>
              <a:latin typeface="Calibri"/>
              <a:ea typeface="Calibri"/>
              <a:cs typeface="Calibri"/>
              <a:sym typeface="Calibri"/>
            </a:endParaRPr>
          </a:p>
        </p:txBody>
      </p:sp>
      <p:sp>
        <p:nvSpPr>
          <p:cNvPr id="215" name="Google Shape;215;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it-IT" sz="1800" b="1" i="0" u="none" strike="noStrike" cap="none" dirty="0">
                <a:solidFill>
                  <a:srgbClr val="F3F3F3"/>
                </a:solidFill>
                <a:latin typeface="Calibri"/>
                <a:ea typeface="Calibri"/>
                <a:cs typeface="Calibri"/>
                <a:sym typeface="Calibri"/>
              </a:rPr>
              <a:t>dinamiche di classe </a:t>
            </a:r>
          </a:p>
          <a:p>
            <a:pPr marL="0" marR="0" lvl="0" indent="0" algn="ctr" rtl="0">
              <a:lnSpc>
                <a:spcPct val="100000"/>
              </a:lnSpc>
              <a:spcBef>
                <a:spcPts val="0"/>
              </a:spcBef>
              <a:spcAft>
                <a:spcPts val="0"/>
              </a:spcAft>
              <a:buClr>
                <a:srgbClr val="000000"/>
              </a:buClr>
              <a:buSzPts val="2000"/>
              <a:buFont typeface="Arial"/>
              <a:buNone/>
            </a:pPr>
            <a:r>
              <a:rPr lang="it-IT" sz="1800" b="1" i="0" u="none" strike="noStrike" cap="none" dirty="0">
                <a:solidFill>
                  <a:srgbClr val="F3F3F3"/>
                </a:solidFill>
                <a:latin typeface="Calibri"/>
                <a:ea typeface="Calibri"/>
                <a:cs typeface="Calibri"/>
                <a:sym typeface="Calibri"/>
              </a:rPr>
              <a:t>tra pari</a:t>
            </a:r>
            <a:endParaRPr sz="1800" b="1" i="0" u="none" strike="noStrike" cap="none" dirty="0">
              <a:solidFill>
                <a:srgbClr val="F3F3F3"/>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Comprendere le ragioni alla base della disparità di genere in ambito informatico</a:t>
            </a:r>
            <a:endParaRPr lang="en-US" dirty="0">
              <a:solidFill>
                <a:srgbClr val="FFFFFF"/>
              </a:solidFill>
            </a:endParaRPr>
          </a:p>
        </p:txBody>
      </p:sp>
      <p:pic>
        <p:nvPicPr>
          <p:cNvPr id="221" name="Google Shape;221;g34bc8fb6652_0_17"/>
          <p:cNvPicPr preferRelativeResize="0"/>
          <p:nvPr/>
        </p:nvPicPr>
        <p:blipFill rotWithShape="1">
          <a:blip r:embed="rId4">
            <a:alphaModFix/>
          </a:blip>
          <a:srcRect/>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a:solidFill>
                  <a:srgbClr val="000000"/>
                </a:solidFill>
                <a:latin typeface="Arial"/>
                <a:ea typeface="Arial"/>
                <a:cs typeface="Arial"/>
                <a:sym typeface="Arial"/>
              </a:rPr>
              <a:t>Fonte: </a:t>
            </a:r>
            <a:r>
              <a:rPr lang="en-US" sz="1000" b="0" i="0" u="sng" strike="noStrike" cap="none" dirty="0">
                <a:solidFill>
                  <a:schemeClr val="hlink"/>
                </a:solidFill>
                <a:latin typeface="Arial"/>
                <a:ea typeface="Arial"/>
                <a:cs typeface="Arial"/>
                <a:sym typeface="Arial"/>
                <a:hlinkClick r:id="rId5"/>
              </a:rPr>
              <a:t>UNESCO, 2017</a:t>
            </a:r>
            <a:r>
              <a:rPr lang="en-US" sz="1000" b="0" i="0" u="none" strike="noStrike" cap="none" dirty="0">
                <a:solidFill>
                  <a:srgbClr val="000000"/>
                </a:solidFill>
                <a:latin typeface="Arial"/>
                <a:ea typeface="Arial"/>
                <a:cs typeface="Arial"/>
                <a:sym typeface="Arial"/>
              </a:rPr>
              <a:t>. </a:t>
            </a:r>
            <a:r>
              <a:rPr lang="en-US" sz="1000" b="0" i="1" u="none" strike="noStrike" cap="none" dirty="0">
                <a:solidFill>
                  <a:srgbClr val="000000"/>
                </a:solidFill>
                <a:highlight>
                  <a:srgbClr val="FFFFFF"/>
                </a:highlight>
                <a:latin typeface="Arial"/>
                <a:ea typeface="Arial"/>
                <a:cs typeface="Arial"/>
                <a:sym typeface="Arial"/>
              </a:rPr>
              <a:t>Cracking the </a:t>
            </a:r>
            <a:r>
              <a:rPr lang="en-US" sz="1000" b="0" i="1" u="none" strike="noStrike" cap="none" dirty="0" err="1">
                <a:solidFill>
                  <a:srgbClr val="000000"/>
                </a:solidFill>
                <a:highlight>
                  <a:srgbClr val="FFFFFF"/>
                </a:highlight>
                <a:latin typeface="Arial"/>
                <a:ea typeface="Arial"/>
                <a:cs typeface="Arial"/>
                <a:sym typeface="Arial"/>
              </a:rPr>
              <a:t>code:Girls</a:t>
            </a:r>
            <a:r>
              <a:rPr lang="en-US" sz="1000" b="0" i="1" u="none" strike="noStrike" cap="none" dirty="0">
                <a:solidFill>
                  <a:srgbClr val="000000"/>
                </a:solidFill>
                <a:highlight>
                  <a:srgbClr val="FFFFFF"/>
                </a:highlight>
                <a:latin typeface="Arial"/>
                <a:ea typeface="Arial"/>
                <a:cs typeface="Arial"/>
                <a:sym typeface="Arial"/>
              </a:rPr>
              <a:t>’ and women’s education in science, technology, engineering and mathematics (STEM)</a:t>
            </a:r>
            <a:r>
              <a:rPr lang="en-US" sz="1000" b="0" i="0" u="none" strike="noStrike" cap="none" dirty="0">
                <a:solidFill>
                  <a:srgbClr val="000000"/>
                </a:solidFill>
                <a:highlight>
                  <a:srgbClr val="FFFFFF"/>
                </a:highlight>
                <a:latin typeface="Arial"/>
                <a:ea typeface="Arial"/>
                <a:cs typeface="Arial"/>
                <a:sym typeface="Arial"/>
              </a:rPr>
              <a:t>.</a:t>
            </a:r>
            <a:endParaRPr sz="1000" b="0" i="0" u="none" strike="noStrike" cap="none" dirty="0">
              <a:solidFill>
                <a:srgbClr val="000000"/>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p:txBody>
      </p:sp>
    </p:spTree>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Affrontare i nostri pregiudizi di genere</a:t>
            </a:r>
            <a:endParaRPr dirty="0">
              <a:solidFill>
                <a:srgbClr val="FFFFFF"/>
              </a:solidFill>
            </a:endParaRPr>
          </a:p>
        </p:txBody>
      </p:sp>
      <p:sp>
        <p:nvSpPr>
          <p:cNvPr id="228" name="Google Shape;228;g34baa110314_1_40"/>
          <p:cNvSpPr txBox="1">
            <a:spLocks noGrp="1"/>
          </p:cNvSpPr>
          <p:nvPr>
            <p:ph type="body" idx="2"/>
          </p:nvPr>
        </p:nvSpPr>
        <p:spPr>
          <a:xfrm>
            <a:off x="97975" y="1170650"/>
            <a:ext cx="3576600" cy="23345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800" b="1" dirty="0">
                <a:solidFill>
                  <a:srgbClr val="16C45B"/>
                </a:solidFill>
              </a:rPr>
              <a:t>“I Spy My Unconscious Gender Bias.”</a:t>
            </a:r>
          </a:p>
          <a:p>
            <a:pPr marL="0" lvl="0" indent="0" algn="l" rtl="0">
              <a:lnSpc>
                <a:spcPct val="90000"/>
              </a:lnSpc>
              <a:spcBef>
                <a:spcPts val="0"/>
              </a:spcBef>
              <a:spcAft>
                <a:spcPts val="0"/>
              </a:spcAft>
              <a:buSzPts val="1800"/>
              <a:buNone/>
            </a:pPr>
            <a:endParaRPr sz="2500" dirty="0"/>
          </a:p>
          <a:p>
            <a:pPr marL="0" lvl="0" indent="0">
              <a:spcBef>
                <a:spcPts val="0"/>
              </a:spcBef>
            </a:pPr>
            <a:r>
              <a:rPr lang="en-US" sz="2000" dirty="0"/>
              <a:t>“</a:t>
            </a:r>
            <a:r>
              <a:rPr lang="en-US" sz="2000" dirty="0" err="1"/>
              <a:t>Spio</a:t>
            </a:r>
            <a:r>
              <a:rPr lang="en-US" sz="2000" dirty="0"/>
              <a:t> </a:t>
            </a:r>
            <a:r>
              <a:rPr lang="en-US" sz="2000" dirty="0" err="1"/>
              <a:t>i</a:t>
            </a:r>
            <a:r>
              <a:rPr lang="en-US" sz="2000" dirty="0"/>
              <a:t> </a:t>
            </a:r>
            <a:r>
              <a:rPr lang="en-US" sz="2000" dirty="0" err="1"/>
              <a:t>miei</a:t>
            </a:r>
            <a:r>
              <a:rPr lang="en-US" sz="2000" dirty="0"/>
              <a:t> </a:t>
            </a:r>
            <a:r>
              <a:rPr lang="en-US" sz="2000" dirty="0" err="1"/>
              <a:t>pregiudizi</a:t>
            </a:r>
            <a:r>
              <a:rPr lang="en-US" sz="2000" dirty="0"/>
              <a:t> di </a:t>
            </a:r>
            <a:r>
              <a:rPr lang="en-US" sz="2000" dirty="0" err="1"/>
              <a:t>genere</a:t>
            </a:r>
            <a:r>
              <a:rPr lang="en-US" sz="2000" dirty="0"/>
              <a:t> </a:t>
            </a:r>
            <a:r>
              <a:rPr lang="en-US" sz="2000" dirty="0" err="1"/>
              <a:t>inconsci</a:t>
            </a:r>
            <a:r>
              <a:rPr lang="en-US" sz="2000" dirty="0"/>
              <a:t>”, un </a:t>
            </a:r>
            <a:r>
              <a:rPr lang="en-US" sz="2000" dirty="0" err="1"/>
              <a:t>TEDxYouth</a:t>
            </a:r>
            <a:r>
              <a:rPr lang="en-US" sz="2000" dirty="0"/>
              <a:t> Talk di </a:t>
            </a:r>
            <a:r>
              <a:rPr lang="en-US" sz="2000" dirty="0" err="1"/>
              <a:t>una</a:t>
            </a:r>
            <a:r>
              <a:rPr lang="en-US" sz="2000" dirty="0"/>
              <a:t> </a:t>
            </a:r>
            <a:r>
              <a:rPr lang="en-US" sz="2000" dirty="0" err="1"/>
              <a:t>studentessa</a:t>
            </a:r>
            <a:r>
              <a:rPr lang="en-US" sz="2000" dirty="0"/>
              <a:t> di 17 anni di </a:t>
            </a:r>
            <a:r>
              <a:rPr lang="en-US" sz="2000" dirty="0" err="1"/>
              <a:t>Dublino</a:t>
            </a:r>
            <a:r>
              <a:rPr lang="en-US" sz="2000" dirty="0"/>
              <a:t>.</a:t>
            </a:r>
            <a:endParaRPr sz="2000" dirty="0"/>
          </a:p>
        </p:txBody>
      </p:sp>
      <p:sp>
        <p:nvSpPr>
          <p:cNvPr id="229" name="Google Shape;229;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it-IT" sz="2300" b="1" dirty="0"/>
              <a:t>Domande per l’autoriflessione</a:t>
            </a:r>
            <a:endParaRPr sz="2300" dirty="0"/>
          </a:p>
          <a:p>
            <a:pPr marL="457200" lvl="0" indent="-374650" algn="l" rtl="0">
              <a:lnSpc>
                <a:spcPct val="90000"/>
              </a:lnSpc>
              <a:spcBef>
                <a:spcPts val="0"/>
              </a:spcBef>
              <a:spcAft>
                <a:spcPts val="0"/>
              </a:spcAft>
              <a:buSzPts val="2300"/>
              <a:buChar char="●"/>
            </a:pPr>
            <a:r>
              <a:rPr lang="en-US" sz="2300" dirty="0"/>
              <a:t>Vi </a:t>
            </a:r>
            <a:r>
              <a:rPr lang="en-US" sz="2300" dirty="0" err="1"/>
              <a:t>aspettate</a:t>
            </a:r>
            <a:r>
              <a:rPr lang="en-US" sz="2300" dirty="0"/>
              <a:t> </a:t>
            </a:r>
            <a:r>
              <a:rPr lang="en-US" sz="2300" dirty="0" err="1"/>
              <a:t>comportamenti</a:t>
            </a:r>
            <a:r>
              <a:rPr lang="en-US" sz="2300" dirty="0"/>
              <a:t> </a:t>
            </a:r>
            <a:r>
              <a:rPr lang="en-US" sz="2300" dirty="0" err="1"/>
              <a:t>diversi</a:t>
            </a:r>
            <a:r>
              <a:rPr lang="en-US" sz="2300" dirty="0"/>
              <a:t> </a:t>
            </a:r>
            <a:r>
              <a:rPr lang="en-US" sz="2300" dirty="0" err="1"/>
              <a:t>dalle</a:t>
            </a:r>
            <a:r>
              <a:rPr lang="en-US" sz="2300" dirty="0"/>
              <a:t> </a:t>
            </a:r>
            <a:r>
              <a:rPr lang="en-US" sz="2300" dirty="0" err="1"/>
              <a:t>ragazze</a:t>
            </a:r>
            <a:r>
              <a:rPr lang="en-US" sz="2300" dirty="0"/>
              <a:t> e </a:t>
            </a:r>
            <a:r>
              <a:rPr lang="en-US" sz="2300" dirty="0" err="1"/>
              <a:t>dai</a:t>
            </a:r>
            <a:r>
              <a:rPr lang="en-US" sz="2300" dirty="0"/>
              <a:t> </a:t>
            </a:r>
            <a:r>
              <a:rPr lang="en-US" sz="2300" dirty="0" err="1"/>
              <a:t>ragazzi</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Tendente</a:t>
            </a:r>
            <a:r>
              <a:rPr lang="en-US" sz="2300" dirty="0"/>
              <a:t> a </a:t>
            </a:r>
            <a:r>
              <a:rPr lang="en-US" sz="2300" dirty="0" err="1"/>
              <a:t>presuppore</a:t>
            </a:r>
            <a:r>
              <a:rPr lang="en-US" sz="2300" dirty="0"/>
              <a:t> </a:t>
            </a:r>
            <a:r>
              <a:rPr lang="en-US" sz="2300" dirty="0" err="1"/>
              <a:t>quali</a:t>
            </a:r>
            <a:r>
              <a:rPr lang="en-US" sz="2300" dirty="0"/>
              <a:t> </a:t>
            </a:r>
            <a:r>
              <a:rPr lang="en-US" sz="2300" dirty="0" err="1"/>
              <a:t>programmi</a:t>
            </a:r>
            <a:r>
              <a:rPr lang="en-US" sz="2300" dirty="0"/>
              <a:t> </a:t>
            </a:r>
            <a:r>
              <a:rPr lang="en-US" sz="2300" dirty="0" err="1"/>
              <a:t>didattici</a:t>
            </a:r>
            <a:r>
              <a:rPr lang="en-US" sz="2300" dirty="0"/>
              <a:t> </a:t>
            </a:r>
            <a:r>
              <a:rPr lang="en-US" sz="2300" dirty="0" err="1"/>
              <a:t>preferiscono</a:t>
            </a:r>
            <a:r>
              <a:rPr lang="en-US" sz="2300" dirty="0"/>
              <a:t> </a:t>
            </a:r>
            <a:r>
              <a:rPr lang="en-US" sz="2300" dirty="0" err="1"/>
              <a:t>i</a:t>
            </a:r>
            <a:r>
              <a:rPr lang="en-US" sz="2300" dirty="0"/>
              <a:t> </a:t>
            </a:r>
            <a:r>
              <a:rPr lang="en-US" sz="2300" dirty="0" err="1"/>
              <a:t>ragazzi</a:t>
            </a:r>
            <a:r>
              <a:rPr lang="en-US" sz="2300" dirty="0"/>
              <a:t> e </a:t>
            </a:r>
            <a:r>
              <a:rPr lang="en-US" sz="2300" dirty="0" err="1"/>
              <a:t>quali</a:t>
            </a:r>
            <a:r>
              <a:rPr lang="en-US" sz="2300" dirty="0"/>
              <a:t> le </a:t>
            </a:r>
            <a:r>
              <a:rPr lang="en-US" sz="2300" dirty="0" err="1"/>
              <a:t>ragazze</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Etichettate</a:t>
            </a:r>
            <a:r>
              <a:rPr lang="en-US" sz="2300" dirty="0"/>
              <a:t> </a:t>
            </a:r>
            <a:r>
              <a:rPr lang="en-US" sz="2300" dirty="0" err="1"/>
              <a:t>gli</a:t>
            </a:r>
            <a:r>
              <a:rPr lang="en-US" sz="2300" dirty="0"/>
              <a:t> </a:t>
            </a:r>
            <a:r>
              <a:rPr lang="en-US" sz="2300" dirty="0" err="1"/>
              <a:t>individui</a:t>
            </a:r>
            <a:r>
              <a:rPr lang="en-US" sz="2300" dirty="0"/>
              <a:t> come </a:t>
            </a:r>
            <a:r>
              <a:rPr lang="en-US" sz="2300" dirty="0" err="1"/>
              <a:t>portati</a:t>
            </a:r>
            <a:r>
              <a:rPr lang="en-US" sz="2300" dirty="0"/>
              <a:t> per natura in determinate </a:t>
            </a:r>
            <a:r>
              <a:rPr lang="en-US" sz="2300" dirty="0" err="1"/>
              <a:t>materie</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Avete</a:t>
            </a:r>
            <a:r>
              <a:rPr lang="en-US" sz="2300" dirty="0"/>
              <a:t> </a:t>
            </a:r>
            <a:r>
              <a:rPr lang="en-US" sz="2300" dirty="0" err="1"/>
              <a:t>aspettative</a:t>
            </a:r>
            <a:r>
              <a:rPr lang="en-US" sz="2300" dirty="0"/>
              <a:t> </a:t>
            </a:r>
            <a:r>
              <a:rPr lang="en-US" sz="2300" dirty="0" err="1"/>
              <a:t>eguali</a:t>
            </a:r>
            <a:r>
              <a:rPr lang="en-US" sz="2300" dirty="0"/>
              <a:t> per </a:t>
            </a:r>
            <a:r>
              <a:rPr lang="en-US" sz="2300" dirty="0" err="1"/>
              <a:t>ragazze</a:t>
            </a:r>
            <a:r>
              <a:rPr lang="en-US" sz="2300" dirty="0"/>
              <a:t> e </a:t>
            </a:r>
            <a:r>
              <a:rPr lang="en-US" sz="2300" dirty="0" err="1"/>
              <a:t>ragazzi</a:t>
            </a:r>
            <a:r>
              <a:rPr lang="en-US" sz="2300" dirty="0"/>
              <a:t>?</a:t>
            </a:r>
            <a:endParaRPr sz="2300" dirty="0"/>
          </a:p>
        </p:txBody>
      </p:sp>
      <p:pic>
        <p:nvPicPr>
          <p:cNvPr id="230" name="Google Shape;230;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a:blip r:embed="rId4">
            <a:alphaModFix/>
          </a:blip>
          <a:stretch>
            <a:fill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0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Linguaggio, risorse e valutazioni inclusive di genere</a:t>
            </a:r>
            <a:endParaRPr dirty="0">
              <a:solidFill>
                <a:srgbClr val="FFFFFF"/>
              </a:solidFill>
            </a:endParaRPr>
          </a:p>
        </p:txBody>
      </p:sp>
      <p:sp>
        <p:nvSpPr>
          <p:cNvPr id="236" name="Google Shape;236;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err="1"/>
              <a:t>Utilizzare</a:t>
            </a:r>
            <a:r>
              <a:rPr lang="en-US" sz="2500" dirty="0"/>
              <a:t> un </a:t>
            </a:r>
            <a:r>
              <a:rPr lang="en-US" sz="2500" dirty="0" err="1"/>
              <a:t>linguaggio</a:t>
            </a:r>
            <a:r>
              <a:rPr lang="en-US" sz="2500" dirty="0"/>
              <a:t> </a:t>
            </a:r>
            <a:r>
              <a:rPr lang="en-US" sz="2500" dirty="0" err="1"/>
              <a:t>neutro</a:t>
            </a:r>
            <a:r>
              <a:rPr lang="en-US" sz="2500" dirty="0"/>
              <a:t>, </a:t>
            </a:r>
            <a:r>
              <a:rPr lang="en-US" sz="2500" dirty="0" err="1"/>
              <a:t>utilizzando</a:t>
            </a:r>
            <a:r>
              <a:rPr lang="en-US" sz="2500" dirty="0"/>
              <a:t> ad </a:t>
            </a:r>
            <a:r>
              <a:rPr lang="en-US" sz="2500" dirty="0" err="1"/>
              <a:t>esempio</a:t>
            </a:r>
            <a:r>
              <a:rPr lang="en-US" sz="2500" dirty="0"/>
              <a:t> “loro” </a:t>
            </a:r>
            <a:r>
              <a:rPr lang="en-US" sz="2500" dirty="0" err="1"/>
              <a:t>anziché</a:t>
            </a:r>
            <a:r>
              <a:rPr lang="en-US" sz="2500" dirty="0"/>
              <a:t> “</a:t>
            </a:r>
            <a:r>
              <a:rPr lang="en-US" sz="2500" dirty="0" err="1"/>
              <a:t>lui</a:t>
            </a:r>
            <a:r>
              <a:rPr lang="en-US" sz="2500" dirty="0"/>
              <a:t>/lei”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Evitare</a:t>
            </a:r>
            <a:r>
              <a:rPr lang="en-US" sz="2500" dirty="0"/>
              <a:t> </a:t>
            </a:r>
            <a:r>
              <a:rPr lang="en-US" sz="2500" dirty="0" err="1"/>
              <a:t>i</a:t>
            </a:r>
            <a:r>
              <a:rPr lang="en-US" sz="2500" dirty="0"/>
              <a:t> </a:t>
            </a:r>
            <a:r>
              <a:rPr lang="en-US" sz="2500" dirty="0" err="1"/>
              <a:t>pregiudizi</a:t>
            </a:r>
            <a:r>
              <a:rPr lang="en-US" sz="2500" dirty="0"/>
              <a:t> e </a:t>
            </a:r>
            <a:r>
              <a:rPr lang="en-US" sz="2500" dirty="0" err="1"/>
              <a:t>gli</a:t>
            </a:r>
            <a:r>
              <a:rPr lang="en-US" sz="2500" dirty="0"/>
              <a:t> </a:t>
            </a:r>
            <a:r>
              <a:rPr lang="en-US" sz="2500" dirty="0" err="1"/>
              <a:t>stereotipi</a:t>
            </a:r>
            <a:r>
              <a:rPr lang="en-US" sz="2500" dirty="0"/>
              <a:t> di </a:t>
            </a:r>
            <a:r>
              <a:rPr lang="en-US" sz="2500" dirty="0" err="1"/>
              <a:t>genere</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Rispettare</a:t>
            </a:r>
            <a:r>
              <a:rPr lang="en-US" sz="2500" dirty="0"/>
              <a:t> </a:t>
            </a:r>
            <a:r>
              <a:rPr lang="en-US" sz="2500" dirty="0" err="1"/>
              <a:t>i</a:t>
            </a:r>
            <a:r>
              <a:rPr lang="en-US" sz="2500" dirty="0"/>
              <a:t> </a:t>
            </a:r>
            <a:r>
              <a:rPr lang="en-US" sz="2500" dirty="0" err="1"/>
              <a:t>pronomi</a:t>
            </a:r>
            <a:r>
              <a:rPr lang="en-US" sz="2500" dirty="0"/>
              <a:t> </a:t>
            </a:r>
            <a:r>
              <a:rPr lang="en-US" sz="2500" dirty="0" err="1"/>
              <a:t>scelti</a:t>
            </a:r>
            <a:r>
              <a:rPr lang="en-US" sz="2500" dirty="0"/>
              <a:t> </a:t>
            </a:r>
            <a:r>
              <a:rPr lang="en-US" sz="2500" dirty="0" err="1"/>
              <a:t>dalle</a:t>
            </a:r>
            <a:r>
              <a:rPr lang="en-US" sz="2500" dirty="0"/>
              <a:t> e </a:t>
            </a:r>
            <a:r>
              <a:rPr lang="en-US" sz="2500" dirty="0" err="1"/>
              <a:t>dagli</a:t>
            </a:r>
            <a:r>
              <a:rPr lang="en-US" sz="2500" dirty="0"/>
              <a:t> </a:t>
            </a:r>
            <a:r>
              <a:rPr lang="en-US" sz="2500" dirty="0" err="1"/>
              <a:t>studenti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Contrastare</a:t>
            </a:r>
            <a:r>
              <a:rPr lang="en-US" sz="2500" dirty="0"/>
              <a:t> il </a:t>
            </a:r>
            <a:r>
              <a:rPr lang="en-US" sz="2500" dirty="0" err="1"/>
              <a:t>linguaggio</a:t>
            </a:r>
            <a:r>
              <a:rPr lang="en-US" sz="2500" dirty="0"/>
              <a:t> </a:t>
            </a:r>
            <a:r>
              <a:rPr lang="en-US" sz="2500" dirty="0" err="1"/>
              <a:t>basato</a:t>
            </a:r>
            <a:r>
              <a:rPr lang="en-US" sz="2500" dirty="0"/>
              <a:t> sui </a:t>
            </a:r>
            <a:r>
              <a:rPr lang="en-US" sz="2500" dirty="0" err="1"/>
              <a:t>pregiudizi</a:t>
            </a:r>
            <a:r>
              <a:rPr lang="en-US" sz="2500" dirty="0"/>
              <a:t> o </a:t>
            </a:r>
            <a:r>
              <a:rPr lang="en-US" sz="2500" dirty="0" err="1"/>
              <a:t>transfobico</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Integrare</a:t>
            </a:r>
            <a:r>
              <a:rPr lang="en-US" sz="2500" dirty="0"/>
              <a:t> la </a:t>
            </a:r>
            <a:r>
              <a:rPr lang="en-US" sz="2500" dirty="0" err="1"/>
              <a:t>diversità</a:t>
            </a:r>
            <a:r>
              <a:rPr lang="en-US" sz="2500" dirty="0"/>
              <a:t> </a:t>
            </a:r>
            <a:r>
              <a:rPr lang="en-US" sz="2500" dirty="0" err="1"/>
              <a:t>negli</a:t>
            </a:r>
            <a:r>
              <a:rPr lang="en-US" sz="2500" dirty="0"/>
              <a:t> </a:t>
            </a:r>
            <a:r>
              <a:rPr lang="en-US" sz="2500" dirty="0" err="1"/>
              <a:t>esempi</a:t>
            </a:r>
            <a:r>
              <a:rPr lang="en-US" sz="2500" dirty="0"/>
              <a:t> e </a:t>
            </a:r>
            <a:r>
              <a:rPr lang="en-US" sz="2500" dirty="0" err="1"/>
              <a:t>nelle</a:t>
            </a:r>
            <a:r>
              <a:rPr lang="en-US" sz="2500" dirty="0"/>
              <a:t> </a:t>
            </a:r>
            <a:r>
              <a:rPr lang="en-US" sz="2500" dirty="0" err="1"/>
              <a:t>valutazioni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Utilizzare</a:t>
            </a:r>
            <a:r>
              <a:rPr lang="en-US" sz="2500" dirty="0"/>
              <a:t> </a:t>
            </a:r>
            <a:r>
              <a:rPr lang="en-US" sz="2500" dirty="0" err="1"/>
              <a:t>esempi</a:t>
            </a:r>
            <a:r>
              <a:rPr lang="en-US" sz="2500" dirty="0"/>
              <a:t> </a:t>
            </a:r>
            <a:r>
              <a:rPr lang="en-US" sz="2500" dirty="0" err="1"/>
              <a:t>reali</a:t>
            </a:r>
            <a:r>
              <a:rPr lang="en-US" sz="2500" dirty="0"/>
              <a:t> </a:t>
            </a:r>
            <a:r>
              <a:rPr lang="en-US" sz="2500" dirty="0" err="1"/>
              <a:t>che</a:t>
            </a:r>
            <a:r>
              <a:rPr lang="en-US" sz="2500" dirty="0"/>
              <a:t> </a:t>
            </a:r>
            <a:r>
              <a:rPr lang="en-US" sz="2500" dirty="0" err="1"/>
              <a:t>mostrino</a:t>
            </a:r>
            <a:r>
              <a:rPr lang="en-US" sz="2500" dirty="0"/>
              <a:t> come le </a:t>
            </a:r>
            <a:r>
              <a:rPr lang="en-US" sz="2500" dirty="0" err="1"/>
              <a:t>donne</a:t>
            </a:r>
            <a:r>
              <a:rPr lang="en-US" sz="2500" dirty="0"/>
              <a:t> e le </a:t>
            </a:r>
            <a:r>
              <a:rPr lang="en-US" sz="2500" dirty="0" err="1"/>
              <a:t>persone</a:t>
            </a:r>
            <a:r>
              <a:rPr lang="en-US" sz="2500" dirty="0"/>
              <a:t> </a:t>
            </a:r>
            <a:r>
              <a:rPr lang="en-US" sz="2500" dirty="0" err="1"/>
              <a:t>professioniste</a:t>
            </a:r>
            <a:r>
              <a:rPr lang="en-US" sz="2500" dirty="0"/>
              <a:t> </a:t>
            </a:r>
            <a:r>
              <a:rPr lang="en-US" sz="2500" dirty="0" err="1"/>
              <a:t>appartenenti</a:t>
            </a:r>
            <a:r>
              <a:rPr lang="en-US" sz="2500" dirty="0"/>
              <a:t> a </a:t>
            </a:r>
            <a:r>
              <a:rPr lang="en-US" sz="2500" dirty="0" err="1"/>
              <a:t>minoranze</a:t>
            </a:r>
            <a:r>
              <a:rPr lang="en-US" sz="2500" dirty="0"/>
              <a:t> di </a:t>
            </a:r>
            <a:r>
              <a:rPr lang="en-US" sz="2500" dirty="0" err="1"/>
              <a:t>genere</a:t>
            </a:r>
            <a:r>
              <a:rPr lang="en-US" sz="2500" dirty="0"/>
              <a:t> </a:t>
            </a:r>
            <a:r>
              <a:rPr lang="en-US" sz="2500" dirty="0" err="1"/>
              <a:t>svuolgono</a:t>
            </a:r>
            <a:r>
              <a:rPr lang="en-US" sz="2500" dirty="0"/>
              <a:t> un </a:t>
            </a:r>
            <a:r>
              <a:rPr lang="en-US" sz="2500" dirty="0" err="1"/>
              <a:t>ruolo</a:t>
            </a:r>
            <a:r>
              <a:rPr lang="en-US" sz="2500" dirty="0"/>
              <a:t> </a:t>
            </a:r>
            <a:r>
              <a:rPr lang="en-US" sz="2500" dirty="0" err="1"/>
              <a:t>essenziale</a:t>
            </a:r>
            <a:r>
              <a:rPr lang="en-US" sz="2500" dirty="0"/>
              <a:t> in </a:t>
            </a:r>
            <a:r>
              <a:rPr lang="en-US" sz="2500" dirty="0" err="1"/>
              <a:t>ambito</a:t>
            </a:r>
            <a:r>
              <a:rPr lang="en-US" sz="2500" dirty="0"/>
              <a:t> </a:t>
            </a:r>
            <a:r>
              <a:rPr lang="en-US" sz="2500" dirty="0" err="1"/>
              <a:t>informatico</a:t>
            </a:r>
            <a:r>
              <a:rPr lang="en-US" sz="2500" dirty="0"/>
              <a:t>, </a:t>
            </a:r>
            <a:r>
              <a:rPr lang="en-US" sz="2500" dirty="0" err="1"/>
              <a:t>scientifico</a:t>
            </a:r>
            <a:r>
              <a:rPr lang="en-US" sz="2500" dirty="0"/>
              <a:t> e </a:t>
            </a:r>
            <a:r>
              <a:rPr lang="en-US" sz="2500" dirty="0" err="1"/>
              <a:t>tecnologic.o</a:t>
            </a:r>
            <a:r>
              <a:rPr lang="en-US" sz="2500" dirty="0"/>
              <a:t>.</a:t>
            </a:r>
            <a:endParaRPr sz="2500" dirty="0"/>
          </a:p>
        </p:txBody>
      </p:sp>
      <p:sp>
        <p:nvSpPr>
          <p:cNvPr id="237" name="Google Shape;237;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Cosa </a:t>
            </a:r>
            <a:r>
              <a:rPr lang="en-US" dirty="0" err="1"/>
              <a:t>possiamo</a:t>
            </a:r>
            <a:r>
              <a:rPr lang="en-US" dirty="0"/>
              <a:t> fare per </a:t>
            </a:r>
            <a:r>
              <a:rPr lang="en-US" dirty="0" err="1"/>
              <a:t>diventare</a:t>
            </a:r>
            <a:r>
              <a:rPr lang="en-US" dirty="0"/>
              <a:t> </a:t>
            </a:r>
            <a:r>
              <a:rPr lang="en-US" dirty="0" err="1"/>
              <a:t>più</a:t>
            </a:r>
            <a:r>
              <a:rPr lang="en-US" dirty="0"/>
              <a:t> </a:t>
            </a:r>
            <a:r>
              <a:rPr lang="en-US" dirty="0" err="1"/>
              <a:t>inclusivi</a:t>
            </a:r>
            <a:r>
              <a:rPr lang="en-US" dirty="0"/>
              <a:t>?</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Attività 2: linguaggio inclusivo di genere nelle lezioni di informatica</a:t>
            </a:r>
          </a:p>
        </p:txBody>
      </p:sp>
      <p:sp>
        <p:nvSpPr>
          <p:cNvPr id="243" name="Google Shape;243;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en-US" sz="2400" dirty="0" err="1">
                <a:solidFill>
                  <a:schemeClr val="accent4"/>
                </a:solidFill>
              </a:rPr>
              <a:t>Avete</a:t>
            </a:r>
            <a:r>
              <a:rPr lang="en-US" sz="2400" dirty="0">
                <a:solidFill>
                  <a:schemeClr val="accent4"/>
                </a:solidFill>
              </a:rPr>
              <a:t> </a:t>
            </a:r>
            <a:r>
              <a:rPr lang="en-US" sz="2400" dirty="0" err="1">
                <a:solidFill>
                  <a:schemeClr val="accent4"/>
                </a:solidFill>
              </a:rPr>
              <a:t>dieci</a:t>
            </a:r>
            <a:r>
              <a:rPr lang="en-US" sz="2400" dirty="0">
                <a:solidFill>
                  <a:schemeClr val="accent4"/>
                </a:solidFill>
              </a:rPr>
              <a:t> </a:t>
            </a:r>
            <a:r>
              <a:rPr lang="en-US" sz="2400" dirty="0" err="1">
                <a:solidFill>
                  <a:schemeClr val="accent4"/>
                </a:solidFill>
              </a:rPr>
              <a:t>minuti</a:t>
            </a:r>
            <a:r>
              <a:rPr lang="en-US" sz="2400" dirty="0">
                <a:solidFill>
                  <a:schemeClr val="accent4"/>
                </a:solidFill>
              </a:rPr>
              <a:t> per </a:t>
            </a:r>
            <a:r>
              <a:rPr lang="en-US" sz="2400" dirty="0" err="1">
                <a:solidFill>
                  <a:schemeClr val="accent4"/>
                </a:solidFill>
              </a:rPr>
              <a:t>esaminare</a:t>
            </a:r>
            <a:r>
              <a:rPr lang="en-US" sz="2400" dirty="0">
                <a:solidFill>
                  <a:schemeClr val="accent4"/>
                </a:solidFill>
              </a:rPr>
              <a:t> </a:t>
            </a:r>
            <a:r>
              <a:rPr lang="en-US" sz="2400" dirty="0" err="1">
                <a:solidFill>
                  <a:schemeClr val="accent4"/>
                </a:solidFill>
              </a:rPr>
              <a:t>i</a:t>
            </a:r>
            <a:r>
              <a:rPr lang="en-US" sz="2400" dirty="0">
                <a:solidFill>
                  <a:schemeClr val="accent4"/>
                </a:solidFill>
              </a:rPr>
              <a:t> </a:t>
            </a:r>
            <a:r>
              <a:rPr lang="en-US" sz="2400" dirty="0" err="1">
                <a:solidFill>
                  <a:schemeClr val="accent4"/>
                </a:solidFill>
              </a:rPr>
              <a:t>dialoghi</a:t>
            </a:r>
            <a:r>
              <a:rPr lang="en-US" sz="2400" dirty="0">
                <a:solidFill>
                  <a:schemeClr val="accent4"/>
                </a:solidFill>
              </a:rPr>
              <a:t>, le </a:t>
            </a:r>
            <a:r>
              <a:rPr lang="en-US" sz="2400" dirty="0" err="1">
                <a:solidFill>
                  <a:schemeClr val="accent4"/>
                </a:solidFill>
              </a:rPr>
              <a:t>istruzioni</a:t>
            </a:r>
            <a:r>
              <a:rPr lang="en-US" sz="2400" dirty="0">
                <a:solidFill>
                  <a:schemeClr val="accent4"/>
                </a:solidFill>
              </a:rPr>
              <a:t> delle lezioni o </a:t>
            </a:r>
            <a:r>
              <a:rPr lang="en-US" sz="2400" dirty="0" err="1">
                <a:solidFill>
                  <a:schemeClr val="accent4"/>
                </a:solidFill>
              </a:rPr>
              <a:t>esempi</a:t>
            </a:r>
            <a:r>
              <a:rPr lang="en-US" sz="2400" dirty="0">
                <a:solidFill>
                  <a:schemeClr val="accent4"/>
                </a:solidFill>
              </a:rPr>
              <a:t> di </a:t>
            </a:r>
            <a:r>
              <a:rPr lang="en-US" sz="2400" i="1" dirty="0">
                <a:solidFill>
                  <a:schemeClr val="accent4"/>
                </a:solidFill>
              </a:rPr>
              <a:t>feedback</a:t>
            </a:r>
            <a:r>
              <a:rPr lang="en-US" sz="2400" dirty="0">
                <a:solidFill>
                  <a:schemeClr val="accent4"/>
                </a:solidFill>
              </a:rPr>
              <a:t> </a:t>
            </a:r>
            <a:r>
              <a:rPr lang="en-US" sz="2400" dirty="0" err="1">
                <a:solidFill>
                  <a:schemeClr val="accent4"/>
                </a:solidFill>
              </a:rPr>
              <a:t>che</a:t>
            </a:r>
            <a:r>
              <a:rPr lang="en-US" sz="2400" dirty="0">
                <a:solidFill>
                  <a:schemeClr val="accent4"/>
                </a:solidFill>
              </a:rPr>
              <a:t> vi </a:t>
            </a:r>
            <a:r>
              <a:rPr lang="en-US" sz="2400" dirty="0" err="1">
                <a:solidFill>
                  <a:schemeClr val="accent4"/>
                </a:solidFill>
              </a:rPr>
              <a:t>sono</a:t>
            </a:r>
            <a:r>
              <a:rPr lang="en-US" sz="2400" dirty="0">
                <a:solidFill>
                  <a:schemeClr val="accent4"/>
                </a:solidFill>
              </a:rPr>
              <a:t> </a:t>
            </a:r>
            <a:r>
              <a:rPr lang="en-US" sz="2400" dirty="0" err="1">
                <a:solidFill>
                  <a:schemeClr val="accent4"/>
                </a:solidFill>
              </a:rPr>
              <a:t>stati</a:t>
            </a:r>
            <a:r>
              <a:rPr lang="en-US" sz="2400" dirty="0">
                <a:solidFill>
                  <a:schemeClr val="accent4"/>
                </a:solidFill>
              </a:rPr>
              <a:t> </a:t>
            </a:r>
            <a:r>
              <a:rPr lang="en-US" sz="2400" dirty="0" err="1">
                <a:solidFill>
                  <a:schemeClr val="accent4"/>
                </a:solidFill>
              </a:rPr>
              <a:t>forniti</a:t>
            </a:r>
            <a:r>
              <a:rPr lang="en-US" sz="2400" dirty="0">
                <a:solidFill>
                  <a:schemeClr val="accent4"/>
                </a:solidFill>
              </a:rPr>
              <a:t>.</a:t>
            </a:r>
            <a:endParaRPr sz="2400" dirty="0">
              <a:solidFill>
                <a:schemeClr val="accent4"/>
              </a:solidFill>
            </a:endParaRPr>
          </a:p>
          <a:p>
            <a:pPr marL="0" lvl="1" indent="0" algn="l" rtl="0">
              <a:lnSpc>
                <a:spcPct val="90000"/>
              </a:lnSpc>
              <a:spcBef>
                <a:spcPts val="0"/>
              </a:spcBef>
              <a:spcAft>
                <a:spcPts val="0"/>
              </a:spcAft>
              <a:buClr>
                <a:schemeClr val="accent4"/>
              </a:buClr>
              <a:buSzPts val="1800"/>
              <a:buNone/>
            </a:pPr>
            <a:endParaRPr sz="2400" dirty="0">
              <a:solidFill>
                <a:schemeClr val="accent4"/>
              </a:solidFill>
            </a:endParaRPr>
          </a:p>
          <a:p>
            <a:pPr marL="0" lvl="1" indent="0" algn="l" rtl="0">
              <a:lnSpc>
                <a:spcPct val="90000"/>
              </a:lnSpc>
              <a:spcBef>
                <a:spcPts val="0"/>
              </a:spcBef>
              <a:spcAft>
                <a:spcPts val="0"/>
              </a:spcAft>
              <a:buClr>
                <a:schemeClr val="accent4"/>
              </a:buClr>
              <a:buSzPts val="1800"/>
              <a:buNone/>
            </a:pPr>
            <a:r>
              <a:rPr lang="en-US" sz="2400" dirty="0">
                <a:solidFill>
                  <a:schemeClr val="accent4"/>
                </a:solidFill>
              </a:rPr>
              <a:t>Individuate </a:t>
            </a:r>
            <a:r>
              <a:rPr lang="en-US" sz="2400" dirty="0" err="1">
                <a:solidFill>
                  <a:schemeClr val="accent4"/>
                </a:solidFill>
              </a:rPr>
              <a:t>qualsiasi</a:t>
            </a:r>
            <a:r>
              <a:rPr lang="en-US" sz="2400" dirty="0">
                <a:solidFill>
                  <a:schemeClr val="accent4"/>
                </a:solidFill>
              </a:rPr>
              <a:t> </a:t>
            </a:r>
            <a:r>
              <a:rPr lang="en-US" sz="2400" dirty="0" err="1">
                <a:solidFill>
                  <a:schemeClr val="accent4"/>
                </a:solidFill>
              </a:rPr>
              <a:t>esempio</a:t>
            </a:r>
            <a:r>
              <a:rPr lang="en-US" sz="2400" dirty="0">
                <a:solidFill>
                  <a:schemeClr val="accent4"/>
                </a:solidFill>
              </a:rPr>
              <a:t> di </a:t>
            </a:r>
            <a:r>
              <a:rPr lang="en-US" sz="2400" dirty="0" err="1">
                <a:solidFill>
                  <a:schemeClr val="accent4"/>
                </a:solidFill>
              </a:rPr>
              <a:t>linguaggio</a:t>
            </a:r>
            <a:r>
              <a:rPr lang="en-US" sz="2400" dirty="0">
                <a:solidFill>
                  <a:schemeClr val="accent4"/>
                </a:solidFill>
              </a:rPr>
              <a:t> non </a:t>
            </a:r>
            <a:r>
              <a:rPr lang="en-US" sz="2400" dirty="0" err="1">
                <a:solidFill>
                  <a:schemeClr val="accent4"/>
                </a:solidFill>
              </a:rPr>
              <a:t>inclusivo</a:t>
            </a:r>
            <a:r>
              <a:rPr lang="en-US" sz="2400" dirty="0">
                <a:solidFill>
                  <a:schemeClr val="accent4"/>
                </a:solidFill>
              </a:rPr>
              <a:t> e </a:t>
            </a:r>
            <a:r>
              <a:rPr lang="en-US" sz="2400" dirty="0" err="1">
                <a:solidFill>
                  <a:schemeClr val="accent4"/>
                </a:solidFill>
              </a:rPr>
              <a:t>modificate</a:t>
            </a:r>
            <a:r>
              <a:rPr lang="en-US" sz="2400" dirty="0">
                <a:solidFill>
                  <a:schemeClr val="accent4"/>
                </a:solidFill>
              </a:rPr>
              <a:t> il testo per </a:t>
            </a:r>
            <a:r>
              <a:rPr lang="en-US" sz="2400" dirty="0" err="1">
                <a:solidFill>
                  <a:schemeClr val="accent4"/>
                </a:solidFill>
              </a:rPr>
              <a:t>renderlo</a:t>
            </a:r>
            <a:r>
              <a:rPr lang="en-US" sz="2400" dirty="0">
                <a:solidFill>
                  <a:schemeClr val="accent4"/>
                </a:solidFill>
              </a:rPr>
              <a:t> </a:t>
            </a:r>
            <a:r>
              <a:rPr lang="en-US" sz="2400" dirty="0" err="1">
                <a:solidFill>
                  <a:schemeClr val="accent4"/>
                </a:solidFill>
              </a:rPr>
              <a:t>più</a:t>
            </a:r>
            <a:r>
              <a:rPr lang="en-US" sz="2400" dirty="0">
                <a:solidFill>
                  <a:schemeClr val="accent4"/>
                </a:solidFill>
              </a:rPr>
              <a:t> </a:t>
            </a:r>
            <a:r>
              <a:rPr lang="en-US" sz="2400" dirty="0" err="1">
                <a:solidFill>
                  <a:schemeClr val="accent4"/>
                </a:solidFill>
              </a:rPr>
              <a:t>inclusivo</a:t>
            </a:r>
            <a:r>
              <a:rPr lang="en-US" sz="2400" dirty="0">
                <a:solidFill>
                  <a:schemeClr val="accent4"/>
                </a:solidFill>
              </a:rPr>
              <a:t> ed </a:t>
            </a:r>
            <a:r>
              <a:rPr lang="en-US" sz="2400" dirty="0" err="1">
                <a:solidFill>
                  <a:schemeClr val="accent4"/>
                </a:solidFill>
              </a:rPr>
              <a:t>equilibrato</a:t>
            </a:r>
            <a:r>
              <a:rPr lang="en-US" sz="2400" dirty="0">
                <a:solidFill>
                  <a:schemeClr val="accent4"/>
                </a:solidFill>
              </a:rPr>
              <a:t>, ai </a:t>
            </a:r>
            <a:r>
              <a:rPr lang="en-US" sz="2400" dirty="0" err="1">
                <a:solidFill>
                  <a:schemeClr val="accent4"/>
                </a:solidFill>
              </a:rPr>
              <a:t>fini</a:t>
            </a:r>
            <a:r>
              <a:rPr lang="en-US" sz="2400" dirty="0">
                <a:solidFill>
                  <a:schemeClr val="accent4"/>
                </a:solidFill>
              </a:rPr>
              <a:t> di </a:t>
            </a:r>
            <a:r>
              <a:rPr lang="en-US" sz="2400" dirty="0" err="1">
                <a:solidFill>
                  <a:schemeClr val="accent4"/>
                </a:solidFill>
              </a:rPr>
              <a:t>una</a:t>
            </a:r>
            <a:r>
              <a:rPr lang="en-US" sz="2400" dirty="0">
                <a:solidFill>
                  <a:schemeClr val="accent4"/>
                </a:solidFill>
              </a:rPr>
              <a:t> </a:t>
            </a:r>
            <a:r>
              <a:rPr lang="en-US" sz="2400" dirty="0" err="1">
                <a:solidFill>
                  <a:schemeClr val="accent4"/>
                </a:solidFill>
              </a:rPr>
              <a:t>rappresentazione</a:t>
            </a:r>
            <a:r>
              <a:rPr lang="en-US" sz="2400" dirty="0">
                <a:solidFill>
                  <a:schemeClr val="accent4"/>
                </a:solidFill>
              </a:rPr>
              <a:t> </a:t>
            </a:r>
            <a:r>
              <a:rPr lang="en-US" sz="2400" dirty="0" err="1">
                <a:solidFill>
                  <a:schemeClr val="accent4"/>
                </a:solidFill>
              </a:rPr>
              <a:t>più</a:t>
            </a:r>
            <a:r>
              <a:rPr lang="en-US" sz="2400" dirty="0">
                <a:solidFill>
                  <a:schemeClr val="accent4"/>
                </a:solidFill>
              </a:rPr>
              <a:t> </a:t>
            </a:r>
            <a:r>
              <a:rPr lang="en-US" sz="2400" dirty="0" err="1">
                <a:solidFill>
                  <a:schemeClr val="accent4"/>
                </a:solidFill>
              </a:rPr>
              <a:t>equilibrata</a:t>
            </a:r>
            <a:r>
              <a:rPr lang="en-US" sz="2400" dirty="0">
                <a:solidFill>
                  <a:schemeClr val="accent4"/>
                </a:solidFill>
              </a:rPr>
              <a:t>.</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Normalizzare gli insuccessi e incoraggiare la perseveranza</a:t>
            </a:r>
            <a:endParaRPr dirty="0">
              <a:solidFill>
                <a:srgbClr val="FFFFFF"/>
              </a:solidFill>
            </a:endParaRPr>
          </a:p>
        </p:txBody>
      </p:sp>
      <p:sp>
        <p:nvSpPr>
          <p:cNvPr id="249" name="Google Shape;249;g34bc8fb6652_0_0"/>
          <p:cNvSpPr txBox="1">
            <a:spLocks noGrp="1"/>
          </p:cNvSpPr>
          <p:nvPr>
            <p:ph type="body" idx="2"/>
          </p:nvPr>
        </p:nvSpPr>
        <p:spPr>
          <a:xfrm>
            <a:off x="97970" y="2085302"/>
            <a:ext cx="11695800" cy="419835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a:t>La </a:t>
            </a:r>
            <a:r>
              <a:rPr lang="en-US" sz="2500" dirty="0" err="1"/>
              <a:t>paura</a:t>
            </a:r>
            <a:r>
              <a:rPr lang="en-US" sz="2500" dirty="0"/>
              <a:t> del </a:t>
            </a:r>
            <a:r>
              <a:rPr lang="en-US" sz="2500" dirty="0" err="1"/>
              <a:t>fallimento</a:t>
            </a:r>
            <a:r>
              <a:rPr lang="en-US" sz="2500" dirty="0"/>
              <a:t> </a:t>
            </a:r>
            <a:r>
              <a:rPr lang="en-US" sz="2500" dirty="0" err="1"/>
              <a:t>rappresenta</a:t>
            </a:r>
            <a:r>
              <a:rPr lang="en-US" sz="2500" dirty="0"/>
              <a:t> un </a:t>
            </a:r>
            <a:r>
              <a:rPr lang="en-US" sz="2500" dirty="0" err="1"/>
              <a:t>ostacolo</a:t>
            </a:r>
            <a:r>
              <a:rPr lang="en-US" sz="2500" dirty="0"/>
              <a:t> per le e </a:t>
            </a:r>
            <a:r>
              <a:rPr lang="en-US" sz="2500" dirty="0" err="1"/>
              <a:t>gli</a:t>
            </a:r>
            <a:r>
              <a:rPr lang="en-US" sz="2500" dirty="0"/>
              <a:t> </a:t>
            </a:r>
            <a:r>
              <a:rPr lang="en-US" sz="2500" dirty="0" err="1"/>
              <a:t>studenti</a:t>
            </a:r>
            <a:r>
              <a:rPr lang="en-US" sz="2500" dirty="0"/>
              <a:t> con </a:t>
            </a:r>
            <a:r>
              <a:rPr lang="en-US" sz="2500" dirty="0" err="1"/>
              <a:t>scarsa</a:t>
            </a:r>
            <a:r>
              <a:rPr lang="en-US" sz="2500" dirty="0"/>
              <a:t> fiducia in </a:t>
            </a:r>
            <a:r>
              <a:rPr lang="en-US" sz="2500" dirty="0" err="1"/>
              <a:t>sé</a:t>
            </a:r>
            <a:r>
              <a:rPr lang="en-US" sz="2500" dirty="0"/>
              <a:t> </a:t>
            </a:r>
            <a:r>
              <a:rPr lang="en-US" sz="2500" dirty="0" err="1"/>
              <a:t>stesse</a:t>
            </a:r>
            <a:r>
              <a:rPr lang="en-US" sz="2500" dirty="0"/>
              <a:t> e </a:t>
            </a:r>
            <a:r>
              <a:rPr lang="en-US" sz="2500" dirty="0" err="1"/>
              <a:t>stessi</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Le </a:t>
            </a:r>
            <a:r>
              <a:rPr lang="en-US" sz="2500" dirty="0" err="1"/>
              <a:t>ragazze</a:t>
            </a:r>
            <a:r>
              <a:rPr lang="en-US" sz="2500" dirty="0"/>
              <a:t> </a:t>
            </a:r>
            <a:r>
              <a:rPr lang="en-US" sz="2500" dirty="0" err="1"/>
              <a:t>tendono</a:t>
            </a:r>
            <a:r>
              <a:rPr lang="en-US" sz="2500" dirty="0"/>
              <a:t> ad </a:t>
            </a:r>
            <a:r>
              <a:rPr lang="en-US" sz="2500" dirty="0" err="1"/>
              <a:t>attribuire</a:t>
            </a:r>
            <a:r>
              <a:rPr lang="en-US" sz="2500" dirty="0"/>
              <a:t> il </a:t>
            </a:r>
            <a:r>
              <a:rPr lang="en-US" sz="2500" dirty="0" err="1"/>
              <a:t>fallimento</a:t>
            </a:r>
            <a:r>
              <a:rPr lang="en-US" sz="2500" dirty="0"/>
              <a:t> ad </a:t>
            </a:r>
            <a:r>
              <a:rPr lang="en-US" sz="2500" b="1" dirty="0" err="1"/>
              <a:t>abilità</a:t>
            </a:r>
            <a:r>
              <a:rPr lang="en-US" sz="2500" b="1" dirty="0"/>
              <a:t> </a:t>
            </a:r>
            <a:r>
              <a:rPr lang="en-US" sz="2500" b="1" dirty="0" err="1"/>
              <a:t>insufficienti</a:t>
            </a:r>
            <a:r>
              <a:rPr lang="en-US" sz="2500" b="1" dirty="0"/>
              <a:t>.</a:t>
            </a:r>
            <a:br>
              <a:rPr lang="en-US" sz="2500" dirty="0"/>
            </a:br>
            <a:r>
              <a:rPr lang="en-US" sz="2500" dirty="0"/>
              <a:t>I </a:t>
            </a:r>
            <a:r>
              <a:rPr lang="en-US" sz="2500" dirty="0" err="1"/>
              <a:t>ragazzi</a:t>
            </a:r>
            <a:r>
              <a:rPr lang="en-US" sz="2500" dirty="0"/>
              <a:t> tendon ad </a:t>
            </a:r>
            <a:r>
              <a:rPr lang="en-US" sz="2500" dirty="0" err="1"/>
              <a:t>attribuire</a:t>
            </a:r>
            <a:r>
              <a:rPr lang="en-US" sz="2500" dirty="0"/>
              <a:t> il </a:t>
            </a:r>
            <a:r>
              <a:rPr lang="en-US" sz="2500" dirty="0" err="1"/>
              <a:t>fallimento</a:t>
            </a:r>
            <a:r>
              <a:rPr lang="en-US" sz="2500" dirty="0"/>
              <a:t> </a:t>
            </a:r>
            <a:r>
              <a:rPr lang="en-US" sz="2500" b="1" dirty="0"/>
              <a:t>a </a:t>
            </a:r>
            <a:r>
              <a:rPr lang="en-US" sz="2500" b="1" dirty="0" err="1"/>
              <a:t>sforzi</a:t>
            </a:r>
            <a:r>
              <a:rPr lang="en-US" sz="2500" b="1" dirty="0"/>
              <a:t> o </a:t>
            </a:r>
            <a:r>
              <a:rPr lang="en-US" sz="2500" b="1" dirty="0" err="1"/>
              <a:t>preparazione</a:t>
            </a:r>
            <a:r>
              <a:rPr lang="en-US" sz="2500" b="1" dirty="0"/>
              <a:t> </a:t>
            </a:r>
            <a:r>
              <a:rPr lang="en-US" sz="2500" b="1" dirty="0" err="1"/>
              <a:t>insufficienti</a:t>
            </a:r>
            <a:r>
              <a:rPr lang="en-US" sz="2500" b="1"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Ma </a:t>
            </a:r>
            <a:r>
              <a:rPr lang="en-US" sz="2500" dirty="0" err="1"/>
              <a:t>gli</a:t>
            </a:r>
            <a:r>
              <a:rPr lang="en-US" sz="2500" dirty="0"/>
              <a:t> </a:t>
            </a:r>
            <a:r>
              <a:rPr lang="en-US" sz="2500" dirty="0" err="1"/>
              <a:t>errori</a:t>
            </a:r>
            <a:r>
              <a:rPr lang="en-US" sz="2500" dirty="0"/>
              <a:t> </a:t>
            </a:r>
            <a:r>
              <a:rPr lang="en-US" sz="2500" dirty="0" err="1"/>
              <a:t>fanno</a:t>
            </a:r>
            <a:r>
              <a:rPr lang="en-US" sz="2500" dirty="0"/>
              <a:t> </a:t>
            </a:r>
            <a:r>
              <a:rPr lang="en-US" sz="2500" dirty="0" err="1"/>
              <a:t>parte</a:t>
            </a:r>
            <a:r>
              <a:rPr lang="en-US" sz="2500" dirty="0"/>
              <a:t> </a:t>
            </a:r>
            <a:r>
              <a:rPr lang="en-US" sz="2500" dirty="0" err="1"/>
              <a:t>dell’apprendimento</a:t>
            </a:r>
            <a:r>
              <a:rPr lang="en-US" sz="2500" dirty="0"/>
              <a:t>, come un </a:t>
            </a:r>
            <a:r>
              <a:rPr lang="en-US" sz="2500" dirty="0" err="1"/>
              <a:t>codice</a:t>
            </a:r>
            <a:r>
              <a:rPr lang="en-US" sz="2500" dirty="0"/>
              <a:t> di debug!</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Incoraggiare</a:t>
            </a:r>
            <a:r>
              <a:rPr lang="en-US" sz="2500" dirty="0"/>
              <a:t> la </a:t>
            </a:r>
            <a:r>
              <a:rPr lang="en-US" sz="2500" dirty="0" err="1"/>
              <a:t>perseveranza</a:t>
            </a:r>
            <a:r>
              <a:rPr lang="en-US" sz="2500" dirty="0"/>
              <a:t> e non le </a:t>
            </a:r>
            <a:r>
              <a:rPr lang="en-US" sz="2500" dirty="0" err="1"/>
              <a:t>risposte</a:t>
            </a:r>
            <a:r>
              <a:rPr lang="en-US" sz="2500" dirty="0"/>
              <a:t> </a:t>
            </a:r>
            <a:r>
              <a:rPr lang="en-US" sz="2500" dirty="0" err="1"/>
              <a:t>corrette</a:t>
            </a:r>
            <a:br>
              <a:rPr lang="en-US" sz="2500" dirty="0"/>
            </a:br>
            <a:endParaRPr sz="2500" dirty="0"/>
          </a:p>
          <a:p>
            <a:pPr marL="457200" lvl="0" indent="-387350" algn="l" rtl="0">
              <a:lnSpc>
                <a:spcPct val="90000"/>
              </a:lnSpc>
              <a:spcBef>
                <a:spcPts val="0"/>
              </a:spcBef>
              <a:spcAft>
                <a:spcPts val="0"/>
              </a:spcAft>
              <a:buSzPts val="2500"/>
              <a:buChar char="●"/>
            </a:pPr>
            <a:r>
              <a:rPr lang="en-US" sz="2500" dirty="0"/>
              <a:t>I </a:t>
            </a:r>
            <a:r>
              <a:rPr lang="en-US" sz="2500" dirty="0" err="1"/>
              <a:t>tentativi</a:t>
            </a:r>
            <a:r>
              <a:rPr lang="en-US" sz="2500" dirty="0"/>
              <a:t> e </a:t>
            </a:r>
            <a:r>
              <a:rPr lang="en-US" sz="2500" dirty="0" err="1"/>
              <a:t>gli</a:t>
            </a:r>
            <a:r>
              <a:rPr lang="en-US" sz="2500" dirty="0"/>
              <a:t> </a:t>
            </a:r>
            <a:r>
              <a:rPr lang="en-US" sz="2500" dirty="0" err="1"/>
              <a:t>errori</a:t>
            </a:r>
            <a:r>
              <a:rPr lang="en-US" sz="2500" dirty="0"/>
              <a:t> (</a:t>
            </a:r>
            <a:r>
              <a:rPr lang="en-US" sz="2500" i="1" dirty="0"/>
              <a:t>Trial and error</a:t>
            </a:r>
            <a:r>
              <a:rPr lang="en-US" sz="2500" dirty="0"/>
              <a:t>) </a:t>
            </a:r>
            <a:r>
              <a:rPr lang="en-US" sz="2500" dirty="0" err="1"/>
              <a:t>sono</a:t>
            </a:r>
            <a:r>
              <a:rPr lang="en-US" sz="2500" dirty="0"/>
              <a:t> </a:t>
            </a:r>
            <a:r>
              <a:rPr lang="en-US" sz="2500" dirty="0" err="1"/>
              <a:t>processi</a:t>
            </a:r>
            <a:r>
              <a:rPr lang="en-US" sz="2500" dirty="0"/>
              <a:t> </a:t>
            </a:r>
            <a:r>
              <a:rPr lang="en-US" sz="2500" dirty="0" err="1"/>
              <a:t>preziosi</a:t>
            </a:r>
            <a:r>
              <a:rPr lang="en-US" sz="2500" dirty="0"/>
              <a:t> della </a:t>
            </a:r>
            <a:r>
              <a:rPr lang="en-US" sz="2500" dirty="0" err="1"/>
              <a:t>programmazione</a:t>
            </a:r>
            <a:r>
              <a:rPr lang="en-US" sz="2500" dirty="0"/>
              <a:t>: il problem solving, il debugging e la </a:t>
            </a:r>
            <a:r>
              <a:rPr lang="en-US" sz="2500" dirty="0" err="1"/>
              <a:t>revisione</a:t>
            </a:r>
            <a:r>
              <a:rPr lang="en-US" sz="2500" dirty="0"/>
              <a:t> </a:t>
            </a:r>
            <a:r>
              <a:rPr lang="en-US" sz="2500" dirty="0" err="1"/>
              <a:t>sono</a:t>
            </a:r>
            <a:r>
              <a:rPr lang="en-US" sz="2500" dirty="0"/>
              <a:t> tutte parti del </a:t>
            </a:r>
            <a:r>
              <a:rPr lang="en-US" sz="2500" dirty="0" err="1"/>
              <a:t>lavoro</a:t>
            </a:r>
            <a:r>
              <a:rPr lang="en-US" sz="2500" dirty="0"/>
              <a:t> di chi </a:t>
            </a:r>
            <a:r>
              <a:rPr lang="en-US" sz="2500" dirty="0" err="1"/>
              <a:t>programma</a:t>
            </a:r>
            <a:endParaRPr sz="2500" dirty="0"/>
          </a:p>
        </p:txBody>
      </p:sp>
      <p:sp>
        <p:nvSpPr>
          <p:cNvPr id="250" name="Google Shape;250;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it-IT" sz="3100" dirty="0"/>
              <a:t>Si impara facendo e, a volte, anche sbagliando</a:t>
            </a:r>
            <a:endParaRPr sz="31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Fuori dalla classe: incoraggiare la partecipazione all’informatica</a:t>
            </a:r>
            <a:endParaRPr dirty="0">
              <a:solidFill>
                <a:srgbClr val="FFFFFF"/>
              </a:solidFill>
            </a:endParaRPr>
          </a:p>
        </p:txBody>
      </p:sp>
      <p:sp>
        <p:nvSpPr>
          <p:cNvPr id="256" name="Google Shape;256;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lvl="0" indent="-387350">
              <a:spcBef>
                <a:spcPts val="0"/>
              </a:spcBef>
              <a:buSzPts val="2500"/>
              <a:buChar char="●"/>
            </a:pPr>
            <a:r>
              <a:rPr lang="en-US" sz="2500" dirty="0" err="1"/>
              <a:t>Incoraggiate</a:t>
            </a:r>
            <a:r>
              <a:rPr lang="en-US" sz="2500" dirty="0"/>
              <a:t> la </a:t>
            </a:r>
            <a:r>
              <a:rPr lang="en-US" sz="2500" dirty="0" err="1"/>
              <a:t>partecipazione</a:t>
            </a:r>
            <a:r>
              <a:rPr lang="en-US" sz="2500" dirty="0"/>
              <a:t> a club o </a:t>
            </a:r>
            <a:r>
              <a:rPr lang="en-US" sz="2500" dirty="0" err="1"/>
              <a:t>campi</a:t>
            </a:r>
            <a:r>
              <a:rPr lang="en-US" sz="2500" dirty="0"/>
              <a:t> di informatica (es. </a:t>
            </a:r>
            <a:r>
              <a:rPr lang="en-US" sz="2500" u="sng" dirty="0">
                <a:solidFill>
                  <a:schemeClr val="hlink"/>
                </a:solidFill>
                <a:hlinkClick r:id="rId3"/>
              </a:rPr>
              <a:t>Girls’ IT Bootcamp</a:t>
            </a:r>
            <a:r>
              <a:rPr lang="en-US" sz="2500" dirty="0"/>
              <a:t>, </a:t>
            </a:r>
            <a:r>
              <a:rPr lang="en-US" sz="2500" u="sng" dirty="0">
                <a:solidFill>
                  <a:schemeClr val="hlink"/>
                </a:solidFill>
                <a:hlinkClick r:id="rId4"/>
              </a:rPr>
              <a:t>Girls Who Code</a:t>
            </a:r>
            <a:r>
              <a:rPr lang="en-US" sz="2500" u="sng" dirty="0">
                <a:solidFill>
                  <a:schemeClr val="hlink"/>
                </a:solidFill>
              </a:rPr>
              <a:t>, </a:t>
            </a:r>
            <a:r>
              <a:rPr lang="it-IT" sz="2500" dirty="0"/>
              <a:t>campi incentrati sul coding, maratone creative in stile hackathons).</a:t>
            </a:r>
            <a:br>
              <a:rPr lang="en-US" sz="2500" dirty="0"/>
            </a:br>
            <a:endParaRPr sz="2500" dirty="0"/>
          </a:p>
          <a:p>
            <a:pPr marL="457200" lvl="0" indent="-387350" algn="l" rtl="0">
              <a:lnSpc>
                <a:spcPct val="90000"/>
              </a:lnSpc>
              <a:spcBef>
                <a:spcPts val="0"/>
              </a:spcBef>
              <a:spcAft>
                <a:spcPts val="0"/>
              </a:spcAft>
              <a:buSzPts val="2500"/>
              <a:buChar char="●"/>
            </a:pPr>
            <a:r>
              <a:rPr lang="it-IT" sz="2500" dirty="0"/>
              <a:t>L’esposizione precoce al coding o ai giochi che prevedono la risoluzione di problemi</a:t>
            </a:r>
            <a:r>
              <a:rPr lang="en-US" sz="2500" dirty="0"/>
              <a:t> (</a:t>
            </a:r>
            <a:r>
              <a:rPr lang="en-US" sz="2500" dirty="0" err="1"/>
              <a:t>scuola</a:t>
            </a:r>
            <a:r>
              <a:rPr lang="en-US" sz="2500" dirty="0"/>
              <a:t> </a:t>
            </a:r>
            <a:r>
              <a:rPr lang="en-US" sz="2500" dirty="0" err="1"/>
              <a:t>primaria</a:t>
            </a:r>
            <a:r>
              <a:rPr lang="en-US" sz="2500" dirty="0"/>
              <a:t>) </a:t>
            </a:r>
            <a:r>
              <a:rPr lang="en-US" sz="2500" dirty="0" err="1"/>
              <a:t>promuovono</a:t>
            </a:r>
            <a:r>
              <a:rPr lang="en-US" sz="2500" dirty="0"/>
              <a:t> un </a:t>
            </a:r>
            <a:r>
              <a:rPr lang="en-US" sz="2500" dirty="0" err="1"/>
              <a:t>coinvolgimento</a:t>
            </a:r>
            <a:r>
              <a:rPr lang="en-US" sz="2500" dirty="0"/>
              <a:t> future </a:t>
            </a:r>
            <a:r>
              <a:rPr lang="en-US" sz="2500" dirty="0" err="1"/>
              <a:t>nell’informatica</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Fornite</a:t>
            </a:r>
            <a:r>
              <a:rPr lang="en-US" sz="2500" dirty="0"/>
              <a:t> </a:t>
            </a:r>
            <a:r>
              <a:rPr lang="en-US" sz="2500" dirty="0" err="1"/>
              <a:t>esempi</a:t>
            </a:r>
            <a:r>
              <a:rPr lang="en-US" sz="2500" dirty="0"/>
              <a:t> di </a:t>
            </a:r>
            <a:r>
              <a:rPr lang="en-US" sz="2500" dirty="0" err="1"/>
              <a:t>applicazioni</a:t>
            </a:r>
            <a:r>
              <a:rPr lang="en-US" sz="2500" dirty="0"/>
              <a:t> </a:t>
            </a:r>
            <a:r>
              <a:rPr lang="en-US" sz="2500" dirty="0" err="1"/>
              <a:t>reali</a:t>
            </a:r>
            <a:r>
              <a:rPr lang="en-US" sz="2500" dirty="0"/>
              <a:t> </a:t>
            </a:r>
            <a:r>
              <a:rPr lang="en-US" sz="2500" dirty="0" err="1"/>
              <a:t>dell’informatica</a:t>
            </a:r>
            <a:r>
              <a:rPr lang="en-US" sz="2500" dirty="0"/>
              <a:t>, </a:t>
            </a:r>
            <a:r>
              <a:rPr lang="en-US" sz="2500" dirty="0" err="1"/>
              <a:t>incluse</a:t>
            </a:r>
            <a:r>
              <a:rPr lang="en-US" sz="2500" dirty="0"/>
              <a:t> le </a:t>
            </a:r>
            <a:r>
              <a:rPr lang="en-US" sz="2500" dirty="0" err="1"/>
              <a:t>scuole</a:t>
            </a:r>
            <a:r>
              <a:rPr lang="en-US" sz="2500" dirty="0"/>
              <a:t> </a:t>
            </a:r>
            <a:r>
              <a:rPr lang="en-US" sz="2500" dirty="0" err="1"/>
              <a:t>secondarie</a:t>
            </a:r>
            <a:r>
              <a:rPr lang="en-US" sz="2500" dirty="0"/>
              <a:t> e le </a:t>
            </a:r>
            <a:r>
              <a:rPr lang="en-US" sz="2500" dirty="0" err="1"/>
              <a:t>opportunità</a:t>
            </a:r>
            <a:r>
              <a:rPr lang="en-US" sz="2500" dirty="0"/>
              <a:t> di </a:t>
            </a:r>
            <a:r>
              <a:rPr lang="en-US" sz="2500" dirty="0" err="1"/>
              <a:t>carriera</a:t>
            </a:r>
            <a:r>
              <a:rPr lang="en-US" sz="2500" dirty="0"/>
              <a:t>, </a:t>
            </a:r>
            <a:r>
              <a:rPr lang="en-US" sz="2500" dirty="0" err="1"/>
              <a:t>scoperte</a:t>
            </a:r>
            <a:r>
              <a:rPr lang="en-US" sz="2500" dirty="0"/>
              <a:t> </a:t>
            </a:r>
            <a:r>
              <a:rPr lang="en-US" sz="2500" dirty="0" err="1"/>
              <a:t>scientifiche</a:t>
            </a:r>
            <a:r>
              <a:rPr lang="en-US" sz="2500" dirty="0"/>
              <a:t> e </a:t>
            </a:r>
            <a:r>
              <a:rPr lang="en-US" sz="2500" dirty="0" err="1"/>
              <a:t>innovazioni</a:t>
            </a:r>
            <a:r>
              <a:rPr lang="en-US" sz="2500" dirty="0"/>
              <a:t> </a:t>
            </a:r>
            <a:r>
              <a:rPr lang="en-US" sz="2500" dirty="0" err="1"/>
              <a:t>tecnologiche</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Illustrare</a:t>
            </a:r>
            <a:r>
              <a:rPr lang="en-US" sz="2500" dirty="0"/>
              <a:t> </a:t>
            </a:r>
            <a:r>
              <a:rPr lang="en-US" sz="2500" dirty="0" err="1"/>
              <a:t>anche</a:t>
            </a:r>
            <a:r>
              <a:rPr lang="en-US" sz="2500" dirty="0"/>
              <a:t> </a:t>
            </a:r>
            <a:r>
              <a:rPr lang="en-US" sz="2500" dirty="0" err="1"/>
              <a:t>applicazioni</a:t>
            </a:r>
            <a:r>
              <a:rPr lang="en-US" sz="2500" dirty="0"/>
              <a:t> delle STEM </a:t>
            </a:r>
            <a:r>
              <a:rPr lang="en-US" sz="2500" dirty="0" err="1"/>
              <a:t>meno</a:t>
            </a:r>
            <a:r>
              <a:rPr lang="en-US" sz="2500" dirty="0"/>
              <a:t> note </a:t>
            </a:r>
            <a:r>
              <a:rPr lang="en-US" sz="2500" dirty="0" err="1"/>
              <a:t>che</a:t>
            </a:r>
            <a:r>
              <a:rPr lang="en-US" sz="2500" dirty="0"/>
              <a:t> </a:t>
            </a:r>
            <a:r>
              <a:rPr lang="en-US" sz="2500" dirty="0" err="1"/>
              <a:t>potrebbero</a:t>
            </a:r>
            <a:r>
              <a:rPr lang="en-US" sz="2500" dirty="0"/>
              <a:t> </a:t>
            </a:r>
            <a:r>
              <a:rPr lang="en-US" sz="2500" dirty="0" err="1"/>
              <a:t>interessare</a:t>
            </a:r>
            <a:r>
              <a:rPr lang="en-US" sz="2500" dirty="0"/>
              <a:t> alle e </a:t>
            </a:r>
            <a:r>
              <a:rPr lang="en-US" sz="2500" dirty="0" err="1"/>
              <a:t>agli</a:t>
            </a:r>
            <a:r>
              <a:rPr lang="en-US" sz="2500" dirty="0"/>
              <a:t> student, come le </a:t>
            </a:r>
            <a:r>
              <a:rPr lang="en-US" sz="2500" dirty="0" err="1"/>
              <a:t>tematiche</a:t>
            </a:r>
            <a:r>
              <a:rPr lang="en-US" sz="2500" dirty="0"/>
              <a:t> </a:t>
            </a:r>
            <a:r>
              <a:rPr lang="en-US" sz="2500" dirty="0" err="1"/>
              <a:t>sociali</a:t>
            </a:r>
            <a:r>
              <a:rPr lang="en-US" sz="2500" dirty="0"/>
              <a:t>, le </a:t>
            </a:r>
            <a:r>
              <a:rPr lang="en-US" sz="2500" dirty="0" err="1"/>
              <a:t>scienze</a:t>
            </a:r>
            <a:r>
              <a:rPr lang="en-US" sz="2500" dirty="0"/>
              <a:t> </a:t>
            </a:r>
            <a:r>
              <a:rPr lang="en-US" sz="2500" dirty="0" err="1"/>
              <a:t>ambientali</a:t>
            </a:r>
            <a:r>
              <a:rPr lang="en-US" sz="2500" dirty="0"/>
              <a:t> o </a:t>
            </a:r>
            <a:r>
              <a:rPr lang="en-US" sz="2500" dirty="0" err="1"/>
              <a:t>l’ambito</a:t>
            </a:r>
            <a:r>
              <a:rPr lang="en-US" sz="2500" dirty="0"/>
              <a:t> </a:t>
            </a:r>
            <a:r>
              <a:rPr lang="en-US" sz="2500" dirty="0" err="1"/>
              <a:t>sanitario</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Invitare</a:t>
            </a:r>
            <a:r>
              <a:rPr lang="en-US" sz="2500" dirty="0"/>
              <a:t> </a:t>
            </a:r>
            <a:r>
              <a:rPr lang="en-US" sz="2500" dirty="0" err="1"/>
              <a:t>oratrici</a:t>
            </a:r>
            <a:r>
              <a:rPr lang="en-US" sz="2500" dirty="0"/>
              <a:t> </a:t>
            </a:r>
            <a:r>
              <a:rPr lang="en-US" sz="2500" dirty="0" err="1"/>
              <a:t>donne</a:t>
            </a:r>
            <a:r>
              <a:rPr lang="en-US" sz="2500" dirty="0"/>
              <a:t> </a:t>
            </a:r>
            <a:r>
              <a:rPr lang="en-US" sz="2500" dirty="0" err="1"/>
              <a:t>ppure</a:t>
            </a:r>
            <a:r>
              <a:rPr lang="en-US" sz="2500" dirty="0"/>
              <a:t> </a:t>
            </a:r>
            <a:r>
              <a:rPr lang="en-US" sz="2500" dirty="0" err="1"/>
              <a:t>ospiti</a:t>
            </a:r>
            <a:r>
              <a:rPr lang="en-US" sz="2500" dirty="0"/>
              <a:t> </a:t>
            </a:r>
            <a:r>
              <a:rPr lang="en-US" sz="2500" dirty="0" err="1"/>
              <a:t>appartenenti</a:t>
            </a:r>
            <a:r>
              <a:rPr lang="en-US" sz="2500" dirty="0"/>
              <a:t> a </a:t>
            </a:r>
            <a:r>
              <a:rPr lang="en-US" sz="2500" dirty="0" err="1"/>
              <a:t>minoranze</a:t>
            </a:r>
            <a:r>
              <a:rPr lang="en-US" sz="2500" dirty="0"/>
              <a:t> di </a:t>
            </a:r>
            <a:r>
              <a:rPr lang="en-US" sz="2500" dirty="0" err="1"/>
              <a:t>genere</a:t>
            </a:r>
            <a:r>
              <a:rPr lang="en-US" sz="2500" dirty="0"/>
              <a:t>, come ex </a:t>
            </a:r>
            <a:r>
              <a:rPr lang="en-US" sz="2500" dirty="0" err="1"/>
              <a:t>studenti</a:t>
            </a:r>
            <a:r>
              <a:rPr lang="en-US" sz="2500" dirty="0"/>
              <a:t> </a:t>
            </a:r>
            <a:r>
              <a:rPr lang="en-US" sz="2500" dirty="0" err="1"/>
              <a:t>che</a:t>
            </a:r>
            <a:r>
              <a:rPr lang="en-US" sz="2500" dirty="0"/>
              <a:t> </a:t>
            </a:r>
            <a:r>
              <a:rPr lang="en-US" sz="2500" dirty="0" err="1"/>
              <a:t>hanno</a:t>
            </a:r>
            <a:r>
              <a:rPr lang="en-US" sz="2500" dirty="0"/>
              <a:t> </a:t>
            </a:r>
            <a:r>
              <a:rPr lang="en-US" sz="2500" dirty="0" err="1"/>
              <a:t>proseguito</a:t>
            </a:r>
            <a:r>
              <a:rPr lang="en-US" sz="2500" dirty="0"/>
              <a:t> </a:t>
            </a:r>
            <a:r>
              <a:rPr lang="en-US" sz="2500" dirty="0" err="1"/>
              <a:t>gli</a:t>
            </a:r>
            <a:r>
              <a:rPr lang="en-US" sz="2500" dirty="0"/>
              <a:t> </a:t>
            </a:r>
            <a:r>
              <a:rPr lang="en-US" sz="2500" dirty="0" err="1"/>
              <a:t>studi</a:t>
            </a:r>
            <a:r>
              <a:rPr lang="en-US" sz="2500" dirty="0"/>
              <a:t> in informatica o figure </a:t>
            </a:r>
            <a:r>
              <a:rPr lang="en-US" sz="2500" dirty="0" err="1"/>
              <a:t>professioniste</a:t>
            </a:r>
            <a:r>
              <a:rPr lang="en-US" sz="2500" dirty="0"/>
              <a:t> </a:t>
            </a:r>
            <a:r>
              <a:rPr lang="en-US" sz="2500" dirty="0" err="1"/>
              <a:t>che</a:t>
            </a:r>
            <a:r>
              <a:rPr lang="en-US" sz="2500" dirty="0"/>
              <a:t> </a:t>
            </a:r>
            <a:r>
              <a:rPr lang="en-US" sz="2500" dirty="0" err="1"/>
              <a:t>lavora</a:t>
            </a:r>
            <a:r>
              <a:rPr lang="en-US" sz="2500" dirty="0"/>
              <a:t> in </a:t>
            </a:r>
            <a:r>
              <a:rPr lang="en-US" sz="2500" dirty="0" err="1"/>
              <a:t>questo</a:t>
            </a:r>
            <a:r>
              <a:rPr lang="en-US" sz="2500" dirty="0"/>
              <a:t> campo.</a:t>
            </a:r>
            <a:endParaRPr sz="25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700" b="1" dirty="0">
                <a:solidFill>
                  <a:srgbClr val="FFFFFF"/>
                </a:solidFill>
              </a:rPr>
              <a:t>Strategie pedagogiche: apprendimento esperienziale, </a:t>
            </a:r>
            <a:r>
              <a:rPr lang="it-IT" sz="2700" b="1" dirty="0" err="1">
                <a:solidFill>
                  <a:srgbClr val="FFFFFF"/>
                </a:solidFill>
              </a:rPr>
              <a:t>tinkering</a:t>
            </a:r>
            <a:r>
              <a:rPr lang="it-IT" sz="2700" b="1" dirty="0">
                <a:solidFill>
                  <a:srgbClr val="FFFFFF"/>
                </a:solidFill>
              </a:rPr>
              <a:t> e approcci basati sul gioco </a:t>
            </a:r>
            <a:endParaRPr sz="2600" dirty="0">
              <a:solidFill>
                <a:srgbClr val="FFFFFF"/>
              </a:solidFill>
            </a:endParaRPr>
          </a:p>
        </p:txBody>
      </p:sp>
      <p:graphicFrame>
        <p:nvGraphicFramePr>
          <p:cNvPr id="262" name="Google Shape;262;g34bf62e773a_0_0"/>
          <p:cNvGraphicFramePr/>
          <p:nvPr>
            <p:extLst>
              <p:ext uri="{D42A27DB-BD31-4B8C-83A1-F6EECF244321}">
                <p14:modId xmlns:p14="http://schemas.microsoft.com/office/powerpoint/2010/main" val="3070707961"/>
              </p:ext>
            </p:extLst>
          </p:nvPr>
        </p:nvGraphicFramePr>
        <p:xfrm>
          <a:off x="928100" y="1313898"/>
          <a:ext cx="10335800" cy="4775077"/>
        </p:xfrm>
        <a:graphic>
          <a:graphicData uri="http://schemas.openxmlformats.org/drawingml/2006/table">
            <a:tbl>
              <a:tblPr>
                <a:noFill/>
                <a:tableStyleId>{60EFF265-5955-4D86-9A02-DCDF4EF2F3C6}</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dirty="0" err="1">
                          <a:solidFill>
                            <a:srgbClr val="FFFFFF"/>
                          </a:solidFill>
                        </a:rPr>
                        <a:t>Apprendimento</a:t>
                      </a:r>
                      <a:r>
                        <a:rPr lang="en-US" sz="1700" b="1" u="none" strike="noStrike" cap="none" dirty="0">
                          <a:solidFill>
                            <a:srgbClr val="FFFFFF"/>
                          </a:solidFill>
                        </a:rPr>
                        <a:t> </a:t>
                      </a:r>
                      <a:r>
                        <a:rPr lang="en-US" sz="1700" b="1" u="none" strike="noStrike" cap="none" dirty="0" err="1">
                          <a:solidFill>
                            <a:srgbClr val="FFFFFF"/>
                          </a:solidFill>
                        </a:rPr>
                        <a:t>esperenziale</a:t>
                      </a:r>
                      <a:endParaRPr sz="1700" b="1" u="none" strike="noStrike" cap="none"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Tinkering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dirty="0" err="1">
                          <a:solidFill>
                            <a:srgbClr val="FFFFFF"/>
                          </a:solidFill>
                        </a:rPr>
                        <a:t>Approccio</a:t>
                      </a:r>
                      <a:r>
                        <a:rPr lang="en-US" sz="1700" b="1" u="none" strike="noStrike" cap="none" dirty="0">
                          <a:solidFill>
                            <a:srgbClr val="FFFFFF"/>
                          </a:solidFill>
                        </a:rPr>
                        <a:t> </a:t>
                      </a:r>
                      <a:r>
                        <a:rPr lang="en-US" sz="1700" b="1" u="none" strike="noStrike" cap="none" dirty="0" err="1">
                          <a:solidFill>
                            <a:srgbClr val="FFFFFF"/>
                          </a:solidFill>
                        </a:rPr>
                        <a:t>basato</a:t>
                      </a:r>
                      <a:r>
                        <a:rPr lang="en-US" sz="1700" b="1" u="none" strike="noStrike" cap="none" dirty="0">
                          <a:solidFill>
                            <a:srgbClr val="FFFFFF"/>
                          </a:solidFill>
                        </a:rPr>
                        <a:t> </a:t>
                      </a:r>
                      <a:r>
                        <a:rPr lang="en-US" sz="1700" b="1" u="none" strike="noStrike" cap="none" dirty="0" err="1">
                          <a:solidFill>
                            <a:srgbClr val="FFFFFF"/>
                          </a:solidFill>
                        </a:rPr>
                        <a:t>sul</a:t>
                      </a:r>
                      <a:r>
                        <a:rPr lang="en-US" sz="1700" b="1" u="none" strike="noStrike" cap="none" dirty="0">
                          <a:solidFill>
                            <a:srgbClr val="FFFFFF"/>
                          </a:solidFill>
                        </a:rPr>
                        <a:t> </a:t>
                      </a:r>
                      <a:r>
                        <a:rPr lang="en-US" sz="1700" b="1" u="none" strike="noStrike" cap="none" dirty="0" err="1">
                          <a:solidFill>
                            <a:srgbClr val="FFFFFF"/>
                          </a:solidFill>
                        </a:rPr>
                        <a:t>gioco</a:t>
                      </a:r>
                      <a:endParaRPr sz="1700" b="1" u="none" strike="noStrike" cap="none"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Apprendimento</a:t>
                      </a:r>
                      <a:r>
                        <a:rPr lang="en-US" sz="1400" u="none" strike="noStrike" cap="none" dirty="0"/>
                        <a:t> </a:t>
                      </a:r>
                      <a:r>
                        <a:rPr lang="en-US" sz="1400" u="none" strike="noStrike" cap="none" dirty="0" err="1"/>
                        <a:t>tramite</a:t>
                      </a:r>
                      <a:r>
                        <a:rPr lang="en-US" sz="1400" u="none" strike="noStrike" cap="none" dirty="0"/>
                        <a:t> </a:t>
                      </a:r>
                      <a:r>
                        <a:rPr lang="en-US" sz="1400" u="none" strike="noStrike" cap="none" dirty="0" err="1"/>
                        <a:t>l’esperienza</a:t>
                      </a:r>
                      <a:r>
                        <a:rPr lang="en-US" sz="1400" u="none" strike="noStrike" cap="none" dirty="0"/>
                        <a:t> e la </a:t>
                      </a:r>
                      <a:r>
                        <a:rPr lang="en-US" sz="1400" u="none" strike="noStrike" cap="none" dirty="0" err="1"/>
                        <a:t>rilessione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Applicazione</a:t>
                      </a:r>
                      <a:r>
                        <a:rPr lang="en-US" sz="1400" u="none" strike="noStrike" cap="none" dirty="0"/>
                        <a:t> di </a:t>
                      </a:r>
                      <a:r>
                        <a:rPr lang="en-US" sz="1400" u="none" strike="noStrike" cap="none" dirty="0" err="1"/>
                        <a:t>conoscenze</a:t>
                      </a:r>
                      <a:r>
                        <a:rPr lang="en-US" sz="1400" u="none" strike="noStrike" cap="none" dirty="0"/>
                        <a:t> in </a:t>
                      </a:r>
                      <a:r>
                        <a:rPr lang="en-US" sz="1400" u="none" strike="noStrike" cap="none" dirty="0" err="1"/>
                        <a:t>scenari</a:t>
                      </a:r>
                      <a:r>
                        <a:rPr lang="en-US" sz="1400" u="none" strike="noStrike" cap="none" dirty="0"/>
                        <a:t> </a:t>
                      </a:r>
                      <a:r>
                        <a:rPr lang="en-US" sz="1400" u="none" strike="noStrike" cap="none" dirty="0" err="1"/>
                        <a:t>reali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Attiività</a:t>
                      </a:r>
                      <a:r>
                        <a:rPr lang="en-US" sz="1400" u="none" strike="noStrike" cap="none" dirty="0"/>
                        <a:t> </a:t>
                      </a:r>
                      <a:r>
                        <a:rPr lang="en-US" sz="1400" u="none" strike="noStrike" cap="none" dirty="0" err="1"/>
                        <a:t>autentiche</a:t>
                      </a:r>
                      <a:r>
                        <a:rPr lang="en-US" sz="1400" u="none" strike="noStrike" cap="none" dirty="0"/>
                        <a:t> e </a:t>
                      </a:r>
                      <a:r>
                        <a:rPr lang="en-US" sz="1400" u="none" strike="noStrike" cap="none" dirty="0" err="1"/>
                        <a:t>personalmente</a:t>
                      </a:r>
                      <a:r>
                        <a:rPr lang="en-US" sz="1400" u="none" strike="noStrike" cap="none" dirty="0"/>
                        <a:t> significative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r>
                        <a:rPr lang="it-IT" sz="1400" u="none" strike="noStrike" cap="none" dirty="0"/>
                        <a:t>Modello ciclico per la motivazione: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Contatto</a:t>
                      </a:r>
                      <a:r>
                        <a:rPr lang="en-US" sz="1400" u="none" strike="noStrike" cap="none" dirty="0"/>
                        <a:t> </a:t>
                      </a:r>
                      <a:r>
                        <a:rPr lang="en-US" sz="1400" u="none" strike="noStrike" cap="none" dirty="0" err="1"/>
                        <a:t>iniziale</a:t>
                      </a:r>
                      <a:r>
                        <a:rPr lang="en-US" sz="1400" u="none" strike="noStrike" cap="none" dirty="0"/>
                        <a:t> con la </a:t>
                      </a:r>
                      <a:r>
                        <a:rPr lang="en-US" sz="1400" u="none" strike="noStrike" cap="none" dirty="0" err="1"/>
                        <a:t>materia</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Stimolazione</a:t>
                      </a:r>
                      <a:r>
                        <a:rPr lang="en-US" sz="1400" u="none" strike="noStrike" cap="none" dirty="0"/>
                        <a:t> </a:t>
                      </a:r>
                      <a:r>
                        <a:rPr lang="en-US" sz="1400" u="none" strike="noStrike" cap="none" dirty="0" err="1"/>
                        <a:t>dell’interesse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Interesse </a:t>
                      </a:r>
                      <a:r>
                        <a:rPr lang="en-US" sz="1400" u="none" strike="noStrike" cap="none" dirty="0" err="1"/>
                        <a:t>nella</a:t>
                      </a:r>
                      <a:r>
                        <a:rPr lang="en-US" sz="1400" u="none" strike="noStrike" cap="none" dirty="0"/>
                        <a:t> </a:t>
                      </a:r>
                      <a:r>
                        <a:rPr lang="en-US" sz="1400" u="none" strike="noStrike" cap="none" dirty="0" err="1"/>
                        <a:t>sostenibilità</a:t>
                      </a: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Esplorazione</a:t>
                      </a:r>
                      <a:r>
                        <a:rPr lang="en-US" sz="1400" u="none" strike="noStrike" cap="none" dirty="0"/>
                        <a:t> di </a:t>
                      </a:r>
                      <a:r>
                        <a:rPr lang="en-US" sz="1400" u="none" strike="noStrike" cap="none" dirty="0" err="1"/>
                        <a:t>materiali</a:t>
                      </a:r>
                      <a:r>
                        <a:rPr lang="en-US" sz="1400" u="none" strike="noStrike" cap="none" dirty="0"/>
                        <a:t> </a:t>
                      </a:r>
                      <a:r>
                        <a:rPr lang="en-US" sz="1400" u="none" strike="noStrike" cap="none" dirty="0" err="1"/>
                        <a:t>giocosa</a:t>
                      </a:r>
                      <a:r>
                        <a:rPr lang="en-US" sz="1400" u="none" strike="noStrike" cap="none" dirty="0"/>
                        <a:t> e </a:t>
                      </a:r>
                      <a:r>
                        <a:rPr lang="en-US" sz="1400" u="none" strike="noStrike" cap="none" dirty="0" err="1"/>
                        <a:t>autodiretta</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Indagini</a:t>
                      </a:r>
                      <a:r>
                        <a:rPr lang="en-US" sz="1400" u="none" strike="noStrike" cap="none" dirty="0"/>
                        <a:t> </a:t>
                      </a:r>
                      <a:r>
                        <a:rPr lang="en-US" sz="1400" u="none" strike="noStrike" cap="none" dirty="0" err="1"/>
                        <a:t>aperte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r>
                        <a:rPr lang="en-US" sz="1400" u="none" strike="noStrike" cap="none" dirty="0" err="1"/>
                        <a:t>Ciclo</a:t>
                      </a:r>
                      <a:r>
                        <a:rPr lang="en-US" sz="1400" u="none" strike="noStrike" cap="none" dirty="0"/>
                        <a:t> iterative di </a:t>
                      </a:r>
                      <a:r>
                        <a:rPr lang="en-US" sz="1400" u="none" strike="noStrike" cap="none" dirty="0" err="1"/>
                        <a:t>sperimentazione</a:t>
                      </a:r>
                      <a:r>
                        <a:rPr lang="en-US" sz="1400" u="none" strike="noStrike" cap="none" dirty="0"/>
                        <a:t> e </a:t>
                      </a:r>
                      <a:r>
                        <a:rPr lang="en-US" sz="1400" u="none" strike="noStrike" cap="none" dirty="0" err="1"/>
                        <a:t>interpretazione</a:t>
                      </a:r>
                      <a:r>
                        <a:rPr lang="en-US" sz="1400" u="none" strike="noStrike" cap="none" dirty="0"/>
                        <a:t>. Con il tempo, le e </a:t>
                      </a:r>
                      <a:r>
                        <a:rPr lang="en-US" sz="1400" u="none" strike="noStrike" cap="none" dirty="0" err="1"/>
                        <a:t>gli</a:t>
                      </a:r>
                      <a:r>
                        <a:rPr lang="en-US" sz="1400" u="none" strike="noStrike" cap="none" dirty="0"/>
                        <a:t> student:</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Definiscono</a:t>
                      </a:r>
                      <a:r>
                        <a:rPr lang="en-US" sz="1400" u="none" strike="noStrike" cap="none" dirty="0"/>
                        <a:t> </a:t>
                      </a:r>
                      <a:r>
                        <a:rPr lang="en-US" sz="1400" u="none" strike="noStrike" cap="none" dirty="0" err="1"/>
                        <a:t>obiettivi</a:t>
                      </a:r>
                      <a:r>
                        <a:rPr lang="en-US" sz="1400" u="none" strike="noStrike" cap="none" dirty="0"/>
                        <a:t> </a:t>
                      </a:r>
                      <a:r>
                        <a:rPr lang="en-US" sz="1400" u="none" strike="noStrike" cap="none" dirty="0" err="1"/>
                        <a:t>personali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Conducono</a:t>
                      </a:r>
                      <a:r>
                        <a:rPr lang="en-US" sz="1400" u="none" strike="noStrike" cap="none" dirty="0"/>
                        <a:t> </a:t>
                      </a:r>
                      <a:r>
                        <a:rPr lang="en-US" sz="1400" u="none" strike="noStrike" cap="none" dirty="0" err="1"/>
                        <a:t>esperimenti</a:t>
                      </a:r>
                      <a:r>
                        <a:rPr lang="en-US" sz="1400" u="none" strike="noStrike" cap="none" dirty="0"/>
                        <a:t> per </a:t>
                      </a:r>
                      <a:r>
                        <a:rPr lang="en-US" sz="1400" u="none" strike="noStrike" cap="none" dirty="0" err="1"/>
                        <a:t>raggiungere</a:t>
                      </a:r>
                      <a:r>
                        <a:rPr lang="en-US" sz="1400" u="none" strike="noStrike" cap="none" dirty="0"/>
                        <a:t> </a:t>
                      </a:r>
                      <a:r>
                        <a:rPr lang="en-US" sz="1400" u="none" strike="noStrike" cap="none" dirty="0" err="1"/>
                        <a:t>i</a:t>
                      </a:r>
                      <a:r>
                        <a:rPr lang="en-US" sz="1400" u="none" strike="noStrike" cap="none" dirty="0"/>
                        <a:t> loro </a:t>
                      </a:r>
                      <a:r>
                        <a:rPr lang="en-US" sz="1400" u="none" strike="noStrike" cap="none" dirty="0" err="1"/>
                        <a:t>obiettivi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Fanno </a:t>
                      </a:r>
                      <a:r>
                        <a:rPr lang="en-US" sz="1400" u="none" strike="noStrike" cap="none" dirty="0" err="1"/>
                        <a:t>osservazioni</a:t>
                      </a:r>
                      <a:r>
                        <a:rPr lang="en-US" sz="1400" u="none" strike="noStrike" cap="none" dirty="0"/>
                        <a:t> e </a:t>
                      </a:r>
                      <a:r>
                        <a:rPr lang="en-US" sz="1400" u="none" strike="noStrike" cap="none" dirty="0" err="1"/>
                        <a:t>dànno</a:t>
                      </a:r>
                      <a:r>
                        <a:rPr lang="en-US" sz="1400" u="none" strike="noStrike" cap="none" dirty="0"/>
                        <a:t> </a:t>
                      </a:r>
                      <a:r>
                        <a:rPr lang="en-US" sz="1400" u="none" strike="noStrike" cap="none" dirty="0" err="1"/>
                        <a:t>interpretazioni</a:t>
                      </a:r>
                      <a:r>
                        <a:rPr lang="en-US" sz="1400" u="none" strike="noStrike" cap="none" dirty="0"/>
                        <a:t> </a:t>
                      </a:r>
                      <a:r>
                        <a:rPr lang="en-US" sz="1400" u="none" strike="noStrike" cap="none" dirty="0" err="1"/>
                        <a:t>basate</a:t>
                      </a:r>
                      <a:r>
                        <a:rPr lang="en-US" sz="1400" u="none" strike="noStrike" cap="none" dirty="0"/>
                        <a:t> sui </a:t>
                      </a:r>
                      <a:r>
                        <a:rPr lang="en-US" sz="1400" u="none" strike="noStrike" cap="none" dirty="0" err="1"/>
                        <a:t>risultati</a:t>
                      </a:r>
                      <a:r>
                        <a:rPr lang="en-US" sz="1400" u="none" strike="noStrike" cap="none" dirty="0"/>
                        <a:t> </a:t>
                      </a:r>
                      <a:r>
                        <a:rPr lang="en-US" sz="1400" u="none" strike="noStrike" cap="none" dirty="0" err="1"/>
                        <a:t>ottenuti</a:t>
                      </a: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Giochi</a:t>
                      </a:r>
                      <a:r>
                        <a:rPr lang="en-US" sz="1400" u="none" strike="noStrike" cap="none" dirty="0"/>
                        <a:t> per </a:t>
                      </a:r>
                      <a:r>
                        <a:rPr lang="en-US" sz="1400" u="none" strike="noStrike" cap="none" dirty="0" err="1"/>
                        <a:t>l’informatica</a:t>
                      </a:r>
                      <a:r>
                        <a:rPr lang="en-US" sz="1400" u="none" strike="noStrike" cap="none" dirty="0"/>
                        <a:t> </a:t>
                      </a:r>
                      <a:r>
                        <a:rPr lang="en-US" sz="1400" u="none" strike="noStrike" cap="none" dirty="0" err="1"/>
                        <a:t>analogici</a:t>
                      </a:r>
                      <a:r>
                        <a:rPr lang="en-US" sz="1400" u="none" strike="noStrike" cap="none" dirty="0"/>
                        <a:t> e </a:t>
                      </a:r>
                      <a:r>
                        <a:rPr lang="en-US" sz="1400" u="none" strike="noStrike" cap="none" dirty="0" err="1"/>
                        <a:t>digitali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Ambiente</a:t>
                      </a:r>
                      <a:r>
                        <a:rPr lang="en-US" sz="1400" u="none" strike="noStrike" cap="none" dirty="0"/>
                        <a:t> di </a:t>
                      </a:r>
                      <a:r>
                        <a:rPr lang="en-US" sz="1400" u="none" strike="noStrike" cap="none" dirty="0" err="1"/>
                        <a:t>classe</a:t>
                      </a:r>
                      <a:r>
                        <a:rPr lang="en-US" sz="1400" u="none" strike="noStrike" cap="none" dirty="0"/>
                        <a:t> alternativo con alto </a:t>
                      </a:r>
                      <a:r>
                        <a:rPr lang="en-US" sz="1400" u="none" strike="noStrike" cap="none" dirty="0" err="1"/>
                        <a:t>potenziale</a:t>
                      </a:r>
                      <a:r>
                        <a:rPr lang="en-US" sz="1400" u="none" strike="noStrike" cap="none" dirty="0"/>
                        <a:t> di </a:t>
                      </a:r>
                      <a:r>
                        <a:rPr lang="en-US" sz="1400" u="none" strike="noStrike" cap="none" dirty="0" err="1"/>
                        <a:t>partecipazione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Le </a:t>
                      </a:r>
                      <a:r>
                        <a:rPr lang="en-US" sz="1400" u="none" strike="noStrike" cap="none" dirty="0" err="1"/>
                        <a:t>attività</a:t>
                      </a:r>
                      <a:r>
                        <a:rPr lang="en-US" sz="1400" u="none" strike="noStrike" cap="none" dirty="0"/>
                        <a:t> collaborative </a:t>
                      </a:r>
                      <a:r>
                        <a:rPr lang="en-US" sz="1400" u="none" strike="noStrike" cap="none" dirty="0" err="1"/>
                        <a:t>promuovono</a:t>
                      </a:r>
                      <a:r>
                        <a:rPr lang="en-US" sz="1400" u="none" strike="noStrike" cap="none" dirty="0"/>
                        <a:t> </a:t>
                      </a:r>
                      <a:r>
                        <a:rPr lang="en-US" sz="1400" u="none" strike="noStrike" cap="none" dirty="0" err="1"/>
                        <a:t>l’interazione</a:t>
                      </a:r>
                      <a:r>
                        <a:rPr lang="en-US" sz="1400" u="none" strike="noStrike" cap="none" dirty="0"/>
                        <a:t> </a:t>
                      </a:r>
                      <a:r>
                        <a:rPr lang="en-US" sz="1400" u="none" strike="noStrike" cap="none" dirty="0" err="1"/>
                        <a:t>sociale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Il </a:t>
                      </a:r>
                      <a:r>
                        <a:rPr lang="en-US" sz="1400" u="none" strike="noStrike" cap="none" dirty="0" err="1"/>
                        <a:t>coinvolgimento</a:t>
                      </a:r>
                      <a:r>
                        <a:rPr lang="en-US" sz="1400" u="none" strike="noStrike" cap="none" dirty="0"/>
                        <a:t> </a:t>
                      </a:r>
                      <a:r>
                        <a:rPr lang="en-US" sz="1400" u="none" strike="noStrike" cap="none" dirty="0" err="1"/>
                        <a:t>attivo</a:t>
                      </a:r>
                      <a:r>
                        <a:rPr lang="en-US" sz="1400" u="none" strike="noStrike" cap="none" dirty="0"/>
                        <a:t> </a:t>
                      </a:r>
                      <a:r>
                        <a:rPr lang="en-US" sz="1400" u="none" strike="noStrike" cap="none" dirty="0" err="1"/>
                        <a:t>può</a:t>
                      </a:r>
                      <a:r>
                        <a:rPr lang="en-US" sz="1400" u="none" strike="noStrike" cap="none" dirty="0"/>
                        <a:t> </a:t>
                      </a:r>
                      <a:r>
                        <a:rPr lang="en-US" sz="1400" u="none" strike="noStrike" cap="none" dirty="0" err="1"/>
                        <a:t>supportare</a:t>
                      </a:r>
                      <a:r>
                        <a:rPr lang="en-US" sz="1400" u="none" strike="noStrike" cap="none" dirty="0"/>
                        <a:t> </a:t>
                      </a:r>
                      <a:r>
                        <a:rPr lang="en-US" sz="1400" u="none" strike="noStrike" cap="none" dirty="0" err="1"/>
                        <a:t>una</a:t>
                      </a:r>
                      <a:r>
                        <a:rPr lang="en-US" sz="1400" u="none" strike="noStrike" cap="none" dirty="0"/>
                        <a:t> Maggiore </a:t>
                      </a:r>
                      <a:r>
                        <a:rPr lang="en-US" sz="1400" u="none" strike="noStrike" cap="none" dirty="0" err="1"/>
                        <a:t>comprensione</a:t>
                      </a:r>
                      <a:r>
                        <a:rPr lang="en-US" sz="1400" u="none" strike="noStrike" cap="none" dirty="0"/>
                        <a:t> </a:t>
                      </a:r>
                      <a:r>
                        <a:rPr lang="en-US" sz="1400" u="none" strike="noStrike" cap="none" dirty="0" err="1"/>
                        <a:t>dei</a:t>
                      </a:r>
                      <a:r>
                        <a:rPr lang="en-US" sz="1400" u="none" strike="noStrike" cap="none" dirty="0"/>
                        <a:t> </a:t>
                      </a:r>
                      <a:r>
                        <a:rPr lang="en-US" sz="1400" u="none" strike="noStrike" cap="none" dirty="0" err="1"/>
                        <a:t>concetti</a:t>
                      </a:r>
                      <a:r>
                        <a:rPr lang="en-US" sz="1400" u="none" strike="noStrike" cap="none" dirty="0"/>
                        <a:t> e delle loro </a:t>
                      </a:r>
                      <a:r>
                        <a:rPr lang="en-US" sz="1400" u="none" strike="noStrike" cap="none" dirty="0" err="1"/>
                        <a:t>applicazioni</a:t>
                      </a:r>
                      <a:r>
                        <a:rPr lang="en-US" sz="1400" u="none" strike="noStrike" cap="none" dirty="0"/>
                        <a:t>.</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La </a:t>
                      </a:r>
                      <a:r>
                        <a:rPr lang="en-US" sz="1400" u="none" strike="noStrike" cap="none" dirty="0" err="1"/>
                        <a:t>progettazione</a:t>
                      </a:r>
                      <a:r>
                        <a:rPr lang="en-US" sz="1400" u="none" strike="noStrike" cap="none" dirty="0"/>
                        <a:t> </a:t>
                      </a:r>
                      <a:r>
                        <a:rPr lang="en-US" sz="1400" u="none" strike="noStrike" cap="none" dirty="0" err="1"/>
                        <a:t>dei</a:t>
                      </a:r>
                      <a:r>
                        <a:rPr lang="en-US" sz="1400" u="none" strike="noStrike" cap="none" dirty="0"/>
                        <a:t> </a:t>
                      </a:r>
                      <a:r>
                        <a:rPr lang="en-US" sz="1400" u="none" strike="noStrike" cap="none" dirty="0" err="1"/>
                        <a:t>giochi</a:t>
                      </a:r>
                      <a:r>
                        <a:rPr lang="en-US" sz="1400" u="none" strike="noStrike" cap="none" dirty="0"/>
                        <a:t> </a:t>
                      </a:r>
                      <a:r>
                        <a:rPr lang="en-US" sz="1400" u="none" strike="noStrike" cap="none" dirty="0" err="1"/>
                        <a:t>permette</a:t>
                      </a:r>
                      <a:r>
                        <a:rPr lang="en-US" sz="1400" u="none" strike="noStrike" cap="none" dirty="0"/>
                        <a:t> di </a:t>
                      </a:r>
                      <a:r>
                        <a:rPr lang="en-US" sz="1400" u="none" strike="noStrike" cap="none" dirty="0" err="1"/>
                        <a:t>sviluppare</a:t>
                      </a:r>
                      <a:r>
                        <a:rPr lang="en-US" sz="1400" u="none" strike="noStrike" cap="none" dirty="0"/>
                        <a:t> il Pensiero </a:t>
                      </a:r>
                      <a:r>
                        <a:rPr lang="en-US" sz="1400" u="none" strike="noStrike" cap="none" dirty="0" err="1"/>
                        <a:t>computazionale</a:t>
                      </a:r>
                      <a:r>
                        <a:rPr lang="en-US" sz="1400" u="none" strike="noStrike" cap="none" dirty="0"/>
                        <a:t> e la </a:t>
                      </a:r>
                      <a:r>
                        <a:rPr lang="en-US" sz="1400" u="none" strike="noStrike" cap="none" dirty="0" err="1"/>
                        <a:t>conoscenza</a:t>
                      </a:r>
                      <a:r>
                        <a:rPr lang="en-US" sz="1400" u="none" strike="noStrike" cap="none" dirty="0"/>
                        <a:t> informatica </a:t>
                      </a:r>
                      <a:r>
                        <a:rPr lang="en-US" sz="1400" u="none" strike="noStrike" cap="none" dirty="0" err="1"/>
                        <a:t>tramite</a:t>
                      </a:r>
                      <a:r>
                        <a:rPr lang="en-US" sz="1400" u="none" strike="noStrike" cap="none" dirty="0"/>
                        <a:t> </a:t>
                      </a:r>
                      <a:r>
                        <a:rPr lang="en-US" sz="1400" u="none" strike="noStrike" cap="none" dirty="0" err="1"/>
                        <a:t>tecniche</a:t>
                      </a:r>
                      <a:r>
                        <a:rPr lang="en-US" sz="1400" u="none" strike="noStrike" cap="none" dirty="0"/>
                        <a:t> collaborative, creative e narrative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dirty="0">
                <a:solidFill>
                  <a:srgbClr val="000000"/>
                </a:solidFill>
                <a:latin typeface="Arial"/>
                <a:ea typeface="Arial"/>
                <a:cs typeface="Arial"/>
                <a:sym typeface="Arial"/>
              </a:rPr>
              <a:t>Attività 3: </a:t>
            </a:r>
            <a:r>
              <a:rPr lang="en-US" sz="1600" b="1" dirty="0"/>
              <a:t>a </a:t>
            </a:r>
            <a:r>
              <a:rPr lang="en-US" sz="1600" b="1" dirty="0" err="1"/>
              <a:t>gruppi</a:t>
            </a:r>
            <a:r>
              <a:rPr lang="en-US" sz="1600" b="1" dirty="0"/>
              <a:t>, create un piano di lezione per </a:t>
            </a:r>
            <a:r>
              <a:rPr lang="en-US" sz="1600" b="1" dirty="0" err="1"/>
              <a:t>l’insegnamento</a:t>
            </a:r>
            <a:r>
              <a:rPr lang="en-US" sz="1600" b="1" dirty="0"/>
              <a:t> di </a:t>
            </a:r>
            <a:r>
              <a:rPr lang="en-US" sz="1600" b="1" dirty="0" err="1"/>
              <a:t>una</a:t>
            </a:r>
            <a:r>
              <a:rPr lang="en-US" sz="1600" b="1" dirty="0"/>
              <a:t> </a:t>
            </a:r>
            <a:r>
              <a:rPr lang="en-US" sz="1600" b="1" dirty="0" err="1"/>
              <a:t>materia</a:t>
            </a:r>
            <a:r>
              <a:rPr lang="en-US" sz="1600" b="1" dirty="0"/>
              <a:t> del vostro </a:t>
            </a:r>
            <a:r>
              <a:rPr lang="en-US" sz="1600" b="1" dirty="0" err="1"/>
              <a:t>programma</a:t>
            </a:r>
            <a:r>
              <a:rPr lang="en-US" sz="1600" b="1" dirty="0"/>
              <a:t>, </a:t>
            </a:r>
            <a:r>
              <a:rPr lang="en-US" sz="1600" b="1" dirty="0" err="1"/>
              <a:t>utilizzando</a:t>
            </a:r>
            <a:r>
              <a:rPr lang="en-US" sz="1600" b="1" dirty="0"/>
              <a:t> uno di </a:t>
            </a:r>
            <a:r>
              <a:rPr lang="en-US" sz="1600" b="1" dirty="0" err="1"/>
              <a:t>questi</a:t>
            </a:r>
            <a:r>
              <a:rPr lang="en-US" sz="1600" b="1" dirty="0"/>
              <a:t> </a:t>
            </a:r>
            <a:r>
              <a:rPr lang="en-US" sz="1600" b="1" dirty="0" err="1"/>
              <a:t>approcci</a:t>
            </a:r>
            <a:r>
              <a:rPr lang="en-US" sz="1600" b="1" dirty="0"/>
              <a:t>. </a:t>
            </a:r>
            <a:r>
              <a:rPr lang="en-US" sz="1600" b="1" dirty="0" err="1"/>
              <a:t>Ciascun</a:t>
            </a:r>
            <a:r>
              <a:rPr lang="en-US" sz="1600" b="1" dirty="0"/>
              <a:t> </a:t>
            </a:r>
            <a:r>
              <a:rPr lang="en-US" sz="1600" b="1" dirty="0" err="1"/>
              <a:t>gruppo</a:t>
            </a:r>
            <a:r>
              <a:rPr lang="en-US" sz="1600" b="1" dirty="0"/>
              <a:t> </a:t>
            </a:r>
            <a:r>
              <a:rPr lang="en-US" sz="1600" b="1" dirty="0" err="1"/>
              <a:t>presenterà</a:t>
            </a:r>
            <a:r>
              <a:rPr lang="en-US" sz="1600" b="1" dirty="0"/>
              <a:t> il proprio piano </a:t>
            </a:r>
            <a:r>
              <a:rPr lang="en-US" sz="1600" b="1" dirty="0" err="1"/>
              <a:t>alla</a:t>
            </a:r>
            <a:r>
              <a:rPr lang="en-US" sz="1600" b="1" dirty="0"/>
              <a:t> </a:t>
            </a:r>
            <a:r>
              <a:rPr lang="en-US" sz="1600" b="1" dirty="0" err="1"/>
              <a:t>classe</a:t>
            </a:r>
            <a:r>
              <a:rPr lang="en-US" sz="1600" b="1" dirty="0"/>
              <a:t>.</a:t>
            </a:r>
            <a:endParaRPr sz="1600" b="1" i="0" u="none" strike="noStrike" cap="none" dirty="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Creare</a:t>
            </a:r>
            <a:r>
              <a:rPr lang="en-US" sz="2800" b="1" dirty="0">
                <a:solidFill>
                  <a:srgbClr val="FFFFFF"/>
                </a:solidFill>
              </a:rPr>
              <a:t> un </a:t>
            </a:r>
            <a:r>
              <a:rPr lang="en-US" sz="2800" b="1" dirty="0" err="1">
                <a:solidFill>
                  <a:srgbClr val="FFFFFF"/>
                </a:solidFill>
              </a:rPr>
              <a:t>ambiente</a:t>
            </a:r>
            <a:r>
              <a:rPr lang="en-US" sz="2800" b="1" dirty="0">
                <a:solidFill>
                  <a:srgbClr val="FFFFFF"/>
                </a:solidFill>
              </a:rPr>
              <a:t> di </a:t>
            </a:r>
            <a:r>
              <a:rPr lang="en-US" sz="2800" b="1" dirty="0" err="1">
                <a:solidFill>
                  <a:srgbClr val="FFFFFF"/>
                </a:solidFill>
              </a:rPr>
              <a:t>classe</a:t>
            </a:r>
            <a:r>
              <a:rPr lang="en-US" sz="2800" b="1" dirty="0">
                <a:solidFill>
                  <a:srgbClr val="FFFFFF"/>
                </a:solidFill>
              </a:rPr>
              <a:t> </a:t>
            </a:r>
            <a:r>
              <a:rPr lang="en-US" sz="2800" b="1" dirty="0" err="1">
                <a:solidFill>
                  <a:srgbClr val="FFFFFF"/>
                </a:solidFill>
              </a:rPr>
              <a:t>inclusivo</a:t>
            </a:r>
            <a:endParaRPr dirty="0">
              <a:solidFill>
                <a:srgbClr val="FFFFFF"/>
              </a:solidFill>
            </a:endParaRPr>
          </a:p>
        </p:txBody>
      </p:sp>
      <p:pic>
        <p:nvPicPr>
          <p:cNvPr id="269" name="Google Shape;269;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70" name="Google Shape;270;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Attività 4: </a:t>
            </a:r>
            <a:r>
              <a:rPr lang="en-US" dirty="0" err="1"/>
              <a:t>scenari</a:t>
            </a:r>
            <a:r>
              <a:rPr lang="en-US" dirty="0"/>
              <a:t> di </a:t>
            </a:r>
            <a:r>
              <a:rPr lang="en-US" dirty="0" err="1"/>
              <a:t>classe</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Sintesi</a:t>
            </a:r>
            <a:r>
              <a:rPr lang="en-US" sz="2800" b="1" dirty="0">
                <a:solidFill>
                  <a:srgbClr val="FFFFFF"/>
                </a:solidFill>
              </a:rPr>
              <a:t>: 8 </a:t>
            </a:r>
            <a:r>
              <a:rPr lang="en-US" sz="2800" b="1" dirty="0" err="1">
                <a:solidFill>
                  <a:srgbClr val="FFFFFF"/>
                </a:solidFill>
              </a:rPr>
              <a:t>elementi</a:t>
            </a:r>
            <a:r>
              <a:rPr lang="en-US" sz="2800" b="1" dirty="0">
                <a:solidFill>
                  <a:srgbClr val="FFFFFF"/>
                </a:solidFill>
              </a:rPr>
              <a:t> </a:t>
            </a:r>
            <a:r>
              <a:rPr lang="en-US" sz="2800" b="1" dirty="0" err="1">
                <a:solidFill>
                  <a:srgbClr val="FFFFFF"/>
                </a:solidFill>
              </a:rPr>
              <a:t>dell’inclusione</a:t>
            </a:r>
            <a:r>
              <a:rPr lang="en-US" sz="2800" b="1" dirty="0">
                <a:solidFill>
                  <a:srgbClr val="FFFFFF"/>
                </a:solidFill>
              </a:rPr>
              <a:t> di </a:t>
            </a:r>
            <a:r>
              <a:rPr lang="en-US" sz="2800" b="1" dirty="0" err="1">
                <a:solidFill>
                  <a:srgbClr val="FFFFFF"/>
                </a:solidFill>
              </a:rPr>
              <a:t>genere</a:t>
            </a:r>
            <a:endParaRPr dirty="0">
              <a:solidFill>
                <a:srgbClr val="FFFFFF"/>
              </a:solidFill>
            </a:endParaRPr>
          </a:p>
        </p:txBody>
      </p:sp>
      <p:sp>
        <p:nvSpPr>
          <p:cNvPr id="276" name="Google Shape;276;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dirty="0"/>
              <a:t>The TINKER Framework describes 8 key elements of gender-inclusive practices:</a:t>
            </a:r>
            <a:br>
              <a:rPr lang="en-US" dirty="0"/>
            </a:br>
            <a:endParaRPr dirty="0"/>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Modelli</a:t>
            </a:r>
            <a:r>
              <a:rPr lang="en-US" dirty="0">
                <a:solidFill>
                  <a:srgbClr val="000000"/>
                </a:solidFill>
              </a:rPr>
              <a:t> di </a:t>
            </a:r>
            <a:r>
              <a:rPr lang="en-US" dirty="0" err="1">
                <a:solidFill>
                  <a:srgbClr val="000000"/>
                </a:solidFill>
              </a:rPr>
              <a:t>riferimento</a:t>
            </a:r>
            <a:r>
              <a:rPr lang="en-US" dirty="0">
                <a:solidFill>
                  <a:srgbClr val="000000"/>
                </a:solidFill>
              </a:rPr>
              <a:t> </a:t>
            </a:r>
            <a:r>
              <a:rPr lang="en-US" dirty="0" err="1">
                <a:solidFill>
                  <a:srgbClr val="000000"/>
                </a:solidFill>
              </a:rPr>
              <a:t>più</a:t>
            </a:r>
            <a:r>
              <a:rPr lang="en-US" dirty="0">
                <a:solidFill>
                  <a:srgbClr val="000000"/>
                </a:solidFill>
              </a:rPr>
              <a:t> </a:t>
            </a:r>
            <a:r>
              <a:rPr lang="en-US" dirty="0" err="1">
                <a:solidFill>
                  <a:srgbClr val="000000"/>
                </a:solidFill>
              </a:rPr>
              <a:t>vari</a:t>
            </a:r>
            <a:r>
              <a:rPr lang="en-US" dirty="0">
                <a:solidFill>
                  <a:srgbClr val="000000"/>
                </a:solidFill>
              </a:rPr>
              <a:t> </a:t>
            </a:r>
            <a:r>
              <a:rPr lang="en-US" dirty="0" err="1">
                <a:solidFill>
                  <a:srgbClr val="000000"/>
                </a:solidFill>
              </a:rPr>
              <a:t>nelle</a:t>
            </a:r>
            <a:r>
              <a:rPr lang="en-US" dirty="0">
                <a:solidFill>
                  <a:srgbClr val="000000"/>
                </a:solidFill>
              </a:rPr>
              <a:t> STEM</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Materiali</a:t>
            </a:r>
            <a:r>
              <a:rPr lang="en-US" dirty="0">
                <a:solidFill>
                  <a:srgbClr val="000000"/>
                </a:solidFill>
              </a:rPr>
              <a:t> </a:t>
            </a:r>
            <a:r>
              <a:rPr lang="en-US" dirty="0" err="1">
                <a:solidFill>
                  <a:srgbClr val="000000"/>
                </a:solidFill>
              </a:rPr>
              <a:t>didattici</a:t>
            </a:r>
            <a:r>
              <a:rPr lang="en-US" dirty="0">
                <a:solidFill>
                  <a:srgbClr val="000000"/>
                </a:solidFill>
              </a:rPr>
              <a:t> e </a:t>
            </a:r>
            <a:r>
              <a:rPr lang="en-US" dirty="0" err="1">
                <a:solidFill>
                  <a:srgbClr val="000000"/>
                </a:solidFill>
              </a:rPr>
              <a:t>linguaggio</a:t>
            </a:r>
            <a:r>
              <a:rPr lang="en-US" dirty="0">
                <a:solidFill>
                  <a:srgbClr val="000000"/>
                </a:solidFill>
              </a:rPr>
              <a:t> </a:t>
            </a:r>
            <a:r>
              <a:rPr lang="en-US" dirty="0" err="1">
                <a:solidFill>
                  <a:srgbClr val="000000"/>
                </a:solidFill>
              </a:rPr>
              <a:t>inclusivi</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Coinvolgimento</a:t>
            </a:r>
            <a:r>
              <a:rPr lang="en-US" dirty="0">
                <a:solidFill>
                  <a:srgbClr val="000000"/>
                </a:solidFill>
              </a:rPr>
              <a:t> </a:t>
            </a:r>
            <a:r>
              <a:rPr lang="en-US" dirty="0" err="1">
                <a:solidFill>
                  <a:srgbClr val="000000"/>
                </a:solidFill>
              </a:rPr>
              <a:t>equo</a:t>
            </a:r>
            <a:r>
              <a:rPr lang="en-US" dirty="0">
                <a:solidFill>
                  <a:srgbClr val="000000"/>
                </a:solidFill>
              </a:rPr>
              <a:t> </a:t>
            </a:r>
            <a:r>
              <a:rPr lang="en-US" dirty="0" err="1">
                <a:solidFill>
                  <a:srgbClr val="000000"/>
                </a:solidFill>
              </a:rPr>
              <a:t>negli</a:t>
            </a:r>
            <a:r>
              <a:rPr lang="en-US" dirty="0">
                <a:solidFill>
                  <a:srgbClr val="000000"/>
                </a:solidFill>
              </a:rPr>
              <a:t> </a:t>
            </a:r>
            <a:r>
              <a:rPr lang="en-US" dirty="0" err="1">
                <a:solidFill>
                  <a:srgbClr val="000000"/>
                </a:solidFill>
              </a:rPr>
              <a:t>ambienti</a:t>
            </a:r>
            <a:r>
              <a:rPr lang="en-US" dirty="0">
                <a:solidFill>
                  <a:srgbClr val="000000"/>
                </a:solidFill>
              </a:rPr>
              <a:t> di </a:t>
            </a:r>
            <a:r>
              <a:rPr lang="en-US" dirty="0" err="1">
                <a:solidFill>
                  <a:srgbClr val="000000"/>
                </a:solidFill>
              </a:rPr>
              <a:t>apprendimento</a:t>
            </a:r>
            <a:r>
              <a:rPr lang="en-US" dirty="0">
                <a:solidFill>
                  <a:srgbClr val="000000"/>
                </a:solidFill>
              </a:rPr>
              <a:t> </a:t>
            </a:r>
            <a:r>
              <a:rPr lang="en-US" dirty="0" err="1">
                <a:solidFill>
                  <a:srgbClr val="000000"/>
                </a:solidFill>
              </a:rPr>
              <a:t>collaborativi</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Interazioni</a:t>
            </a:r>
            <a:r>
              <a:rPr lang="en-US" dirty="0">
                <a:solidFill>
                  <a:srgbClr val="000000"/>
                </a:solidFill>
              </a:rPr>
              <a:t> di </a:t>
            </a:r>
            <a:r>
              <a:rPr lang="en-US" dirty="0" err="1">
                <a:solidFill>
                  <a:srgbClr val="000000"/>
                </a:solidFill>
              </a:rPr>
              <a:t>classe</a:t>
            </a:r>
            <a:r>
              <a:rPr lang="en-US" dirty="0">
                <a:solidFill>
                  <a:srgbClr val="000000"/>
                </a:solidFill>
              </a:rPr>
              <a:t> inclusive</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Applicazioni</a:t>
            </a:r>
            <a:r>
              <a:rPr lang="en-US" dirty="0">
                <a:solidFill>
                  <a:srgbClr val="000000"/>
                </a:solidFill>
              </a:rPr>
              <a:t> </a:t>
            </a:r>
            <a:r>
              <a:rPr lang="en-US" dirty="0" err="1">
                <a:solidFill>
                  <a:srgbClr val="000000"/>
                </a:solidFill>
              </a:rPr>
              <a:t>reali</a:t>
            </a:r>
            <a:r>
              <a:rPr lang="en-US" dirty="0">
                <a:solidFill>
                  <a:srgbClr val="000000"/>
                </a:solidFill>
              </a:rPr>
              <a:t> delle STEM</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Incoraggiare</a:t>
            </a:r>
            <a:r>
              <a:rPr lang="en-US" dirty="0">
                <a:solidFill>
                  <a:srgbClr val="000000"/>
                </a:solidFill>
              </a:rPr>
              <a:t> la ricercar e le </a:t>
            </a:r>
            <a:r>
              <a:rPr lang="en-US" dirty="0" err="1">
                <a:solidFill>
                  <a:srgbClr val="000000"/>
                </a:solidFill>
              </a:rPr>
              <a:t>applicazioni</a:t>
            </a:r>
            <a:r>
              <a:rPr lang="en-US" dirty="0">
                <a:solidFill>
                  <a:srgbClr val="000000"/>
                </a:solidFill>
              </a:rPr>
              <a:t> </a:t>
            </a:r>
            <a:r>
              <a:rPr lang="en-US" dirty="0" err="1">
                <a:solidFill>
                  <a:srgbClr val="000000"/>
                </a:solidFill>
              </a:rPr>
              <a:t>reali</a:t>
            </a:r>
            <a:r>
              <a:rPr lang="en-US" dirty="0">
                <a:solidFill>
                  <a:srgbClr val="000000"/>
                </a:solidFill>
              </a:rPr>
              <a:t> in </a:t>
            </a:r>
            <a:r>
              <a:rPr lang="en-US" dirty="0" err="1">
                <a:solidFill>
                  <a:srgbClr val="000000"/>
                </a:solidFill>
              </a:rPr>
              <a:t>ambito</a:t>
            </a:r>
            <a:r>
              <a:rPr lang="en-US" dirty="0">
                <a:solidFill>
                  <a:srgbClr val="000000"/>
                </a:solidFill>
              </a:rPr>
              <a:t> </a:t>
            </a:r>
            <a:r>
              <a:rPr lang="en-US" dirty="0" err="1">
                <a:solidFill>
                  <a:srgbClr val="000000"/>
                </a:solidFill>
              </a:rPr>
              <a:t>informatico</a:t>
            </a:r>
            <a:r>
              <a:rPr lang="en-US" dirty="0">
                <a:solidFill>
                  <a:srgbClr val="000000"/>
                </a:solidFill>
              </a:rPr>
              <a:t> al di </a:t>
            </a:r>
            <a:r>
              <a:rPr lang="en-US" dirty="0" err="1">
                <a:solidFill>
                  <a:srgbClr val="000000"/>
                </a:solidFill>
              </a:rPr>
              <a:t>fuori</a:t>
            </a:r>
            <a:r>
              <a:rPr lang="en-US" dirty="0">
                <a:solidFill>
                  <a:srgbClr val="000000"/>
                </a:solidFill>
              </a:rPr>
              <a:t> del </a:t>
            </a:r>
            <a:r>
              <a:rPr lang="en-US" dirty="0" err="1">
                <a:solidFill>
                  <a:srgbClr val="000000"/>
                </a:solidFill>
              </a:rPr>
              <a:t>contesto</a:t>
            </a:r>
            <a:r>
              <a:rPr lang="en-US" dirty="0">
                <a:solidFill>
                  <a:srgbClr val="000000"/>
                </a:solidFill>
              </a:rPr>
              <a:t> di </a:t>
            </a:r>
            <a:r>
              <a:rPr lang="en-US" dirty="0" err="1">
                <a:solidFill>
                  <a:srgbClr val="000000"/>
                </a:solidFill>
              </a:rPr>
              <a:t>classe</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Normalizzare</a:t>
            </a:r>
            <a:r>
              <a:rPr lang="en-US" dirty="0">
                <a:solidFill>
                  <a:srgbClr val="000000"/>
                </a:solidFill>
              </a:rPr>
              <a:t> il </a:t>
            </a:r>
            <a:r>
              <a:rPr lang="en-US" dirty="0" err="1">
                <a:solidFill>
                  <a:srgbClr val="000000"/>
                </a:solidFill>
              </a:rPr>
              <a:t>fallimento</a:t>
            </a:r>
            <a:r>
              <a:rPr lang="en-US" dirty="0">
                <a:solidFill>
                  <a:srgbClr val="000000"/>
                </a:solidFill>
              </a:rPr>
              <a:t> e </a:t>
            </a:r>
            <a:r>
              <a:rPr lang="en-US" dirty="0" err="1">
                <a:solidFill>
                  <a:srgbClr val="000000"/>
                </a:solidFill>
              </a:rPr>
              <a:t>incoraggiare</a:t>
            </a:r>
            <a:r>
              <a:rPr lang="en-US" dirty="0">
                <a:solidFill>
                  <a:srgbClr val="000000"/>
                </a:solidFill>
              </a:rPr>
              <a:t> la </a:t>
            </a:r>
            <a:r>
              <a:rPr lang="en-US" dirty="0" err="1">
                <a:solidFill>
                  <a:srgbClr val="000000"/>
                </a:solidFill>
              </a:rPr>
              <a:t>perseveranza</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Strategie</a:t>
            </a:r>
            <a:r>
              <a:rPr lang="en-US" dirty="0">
                <a:solidFill>
                  <a:srgbClr val="000000"/>
                </a:solidFill>
              </a:rPr>
              <a:t> di </a:t>
            </a:r>
            <a:r>
              <a:rPr lang="en-US" dirty="0" err="1">
                <a:solidFill>
                  <a:srgbClr val="000000"/>
                </a:solidFill>
              </a:rPr>
              <a:t>insegnamento</a:t>
            </a:r>
            <a:r>
              <a:rPr lang="en-US" dirty="0">
                <a:solidFill>
                  <a:srgbClr val="000000"/>
                </a:solidFill>
              </a:rPr>
              <a:t> variegate</a:t>
            </a:r>
            <a:endParaRPr dirty="0">
              <a:solidFill>
                <a:srgbClr val="000000"/>
              </a:solidFill>
            </a:endParaRP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55a695ed3b_0_40"/>
          <p:cNvSpPr txBox="1">
            <a:spLocks noGrp="1"/>
          </p:cNvSpPr>
          <p:nvPr>
            <p:ph type="ctrTitle"/>
          </p:nvPr>
        </p:nvSpPr>
        <p:spPr>
          <a:xfrm>
            <a:off x="374725" y="2184268"/>
            <a:ext cx="7100895"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it-IT" dirty="0"/>
              <a:t>Modulo 3: Il quadro di riferimento TINKER - approcci inclusivi di genere all’insegnamento e alla valutazione dell’informatica</a:t>
            </a:r>
          </a:p>
        </p:txBody>
      </p:sp>
      <p:sp>
        <p:nvSpPr>
          <p:cNvPr id="143" name="Google Shape;143;g355a695ed3b_0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it-IT" dirty="0"/>
              <a:t>3.1: Caratteristiche ed esempi di pratiche inclusive in termini di genere nell’educazione all’informatica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Riflessioni</a:t>
            </a:r>
            <a:r>
              <a:rPr lang="en-US" sz="2800" b="1" dirty="0">
                <a:solidFill>
                  <a:srgbClr val="FFFFFF"/>
                </a:solidFill>
              </a:rPr>
              <a:t> e </a:t>
            </a:r>
            <a:r>
              <a:rPr lang="en-US" sz="2800" b="1" dirty="0" err="1">
                <a:solidFill>
                  <a:srgbClr val="FFFFFF"/>
                </a:solidFill>
              </a:rPr>
              <a:t>conclusioni</a:t>
            </a:r>
            <a:endParaRPr dirty="0">
              <a:solidFill>
                <a:srgbClr val="FFFFFF"/>
              </a:solidFill>
            </a:endParaRPr>
          </a:p>
        </p:txBody>
      </p:sp>
      <p:sp>
        <p:nvSpPr>
          <p:cNvPr id="282" name="Google Shape;282;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spcBef>
                <a:spcPts val="0"/>
              </a:spcBef>
            </a:pPr>
            <a:r>
              <a:rPr lang="it-IT" dirty="0"/>
              <a:t>In questa lezione, abbiamo esplorato l'importanza dell'insegnamento e della valutazione inclusiva di genere nella formazione informatica. Abbiamo esaminato come i </a:t>
            </a:r>
            <a:r>
              <a:rPr lang="it-IT" b="1" dirty="0"/>
              <a:t>pregiudizi di genere </a:t>
            </a:r>
            <a:r>
              <a:rPr lang="it-IT" dirty="0"/>
              <a:t>possono manifestarsi in classe, nei materiali didattici e nelle valutazioni, e abbiamo discusso le strategie per creare un ambiente di apprendimento più equo e favorevole.</a:t>
            </a:r>
            <a:endParaRPr dirty="0"/>
          </a:p>
          <a:p>
            <a:pPr marL="0" lvl="0" indent="0" algn="l" rtl="0">
              <a:lnSpc>
                <a:spcPct val="90000"/>
              </a:lnSpc>
              <a:spcBef>
                <a:spcPts val="0"/>
              </a:spcBef>
              <a:spcAft>
                <a:spcPts val="0"/>
              </a:spcAft>
              <a:buClr>
                <a:schemeClr val="accent4"/>
              </a:buClr>
              <a:buSzPts val="1800"/>
              <a:buNone/>
            </a:pPr>
            <a:endParaRPr dirty="0"/>
          </a:p>
          <a:p>
            <a:pPr marL="0" lvl="0" indent="0">
              <a:spcBef>
                <a:spcPts val="0"/>
              </a:spcBef>
            </a:pPr>
            <a:r>
              <a:rPr lang="it-IT" dirty="0"/>
              <a:t>Abbiamo imparato a </a:t>
            </a:r>
            <a:r>
              <a:rPr lang="it-IT" b="1" dirty="0"/>
              <a:t>riconoscere i pregiudizi di genere più comuni </a:t>
            </a:r>
            <a:r>
              <a:rPr lang="it-IT" dirty="0"/>
              <a:t>nell'educazione all'informatica, come la sottorappresentazione negli esempi forniti, la partecipazione diseguale e gli stereotipi di genere nelle valutazioni. Abbiamo analizzato </a:t>
            </a:r>
            <a:r>
              <a:rPr lang="it-IT" b="1" dirty="0"/>
              <a:t>come il linguaggio inclusivo e le diverse rappresentazioni </a:t>
            </a:r>
            <a:r>
              <a:rPr lang="it-IT" dirty="0"/>
              <a:t>possano favorire un ambiente di apprendimento più equo. Inoltre, abbiamo esplorato le strategie per progettare risorse e valutazioni eque e inclusive, contrastando i pregiudizi e offrendo molteplici approcci alla risoluzione dei problemi. Abbiamo trattato anche </a:t>
            </a:r>
            <a:r>
              <a:rPr lang="it-IT" b="1" dirty="0"/>
              <a:t>interventi pratici in classe</a:t>
            </a:r>
            <a:r>
              <a:rPr lang="it-IT" dirty="0"/>
              <a:t>, tra cui l'adozione di turni strutturati, </a:t>
            </a:r>
            <a:r>
              <a:rPr lang="it-IT" i="1" dirty="0"/>
              <a:t>feedback </a:t>
            </a:r>
            <a:r>
              <a:rPr lang="it-IT" dirty="0"/>
              <a:t>equilibrati e discussioni basate su scenari, per promuovere un impegno paritario tra le e gli studenti.</a:t>
            </a:r>
            <a:endParaRPr dirty="0"/>
          </a:p>
          <a:p>
            <a:pPr marL="0" lvl="0" indent="0" algn="l" rtl="0">
              <a:lnSpc>
                <a:spcPct val="90000"/>
              </a:lnSpc>
              <a:spcBef>
                <a:spcPts val="0"/>
              </a:spcBef>
              <a:spcAft>
                <a:spcPts val="0"/>
              </a:spcAft>
              <a:buClr>
                <a:schemeClr val="accent4"/>
              </a:buClr>
              <a:buSzPts val="1800"/>
              <a:buNone/>
            </a:pPr>
            <a:br>
              <a:rPr lang="en-US" dirty="0"/>
            </a:br>
            <a:endParaRPr dirty="0"/>
          </a:p>
          <a:p>
            <a:pPr marL="0" lvl="0" indent="0" algn="l" rtl="0">
              <a:lnSpc>
                <a:spcPct val="90000"/>
              </a:lnSpc>
              <a:spcBef>
                <a:spcPts val="0"/>
              </a:spcBef>
              <a:spcAft>
                <a:spcPts val="0"/>
              </a:spcAft>
              <a:buClr>
                <a:schemeClr val="accent4"/>
              </a:buClr>
              <a:buSzPts val="1800"/>
              <a:buNone/>
            </a:pPr>
            <a:r>
              <a:rPr lang="en-US" b="1" dirty="0" err="1"/>
              <a:t>Domande</a:t>
            </a:r>
            <a:r>
              <a:rPr lang="en-US" b="1" dirty="0"/>
              <a:t> per la </a:t>
            </a:r>
            <a:r>
              <a:rPr lang="en-US" b="1" dirty="0" err="1"/>
              <a:t>riflessione</a:t>
            </a:r>
            <a:br>
              <a:rPr lang="en-US" dirty="0"/>
            </a:br>
            <a:endParaRPr dirty="0"/>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Avete</a:t>
            </a:r>
            <a:r>
              <a:rPr lang="en-US" dirty="0">
                <a:solidFill>
                  <a:srgbClr val="000000"/>
                </a:solidFill>
              </a:rPr>
              <a:t> </a:t>
            </a:r>
            <a:r>
              <a:rPr lang="en-US" dirty="0" err="1">
                <a:solidFill>
                  <a:srgbClr val="000000"/>
                </a:solidFill>
              </a:rPr>
              <a:t>appreso</a:t>
            </a:r>
            <a:r>
              <a:rPr lang="en-US" dirty="0">
                <a:solidFill>
                  <a:srgbClr val="000000"/>
                </a:solidFill>
              </a:rPr>
              <a:t> </a:t>
            </a:r>
            <a:r>
              <a:rPr lang="en-US" dirty="0" err="1">
                <a:solidFill>
                  <a:srgbClr val="000000"/>
                </a:solidFill>
              </a:rPr>
              <a:t>qualcosa</a:t>
            </a:r>
            <a:r>
              <a:rPr lang="en-US" dirty="0">
                <a:solidFill>
                  <a:srgbClr val="000000"/>
                </a:solidFill>
              </a:rPr>
              <a:t> in </a:t>
            </a:r>
            <a:r>
              <a:rPr lang="en-US" dirty="0" err="1">
                <a:solidFill>
                  <a:srgbClr val="000000"/>
                </a:solidFill>
              </a:rPr>
              <a:t>materia</a:t>
            </a:r>
            <a:r>
              <a:rPr lang="en-US" dirty="0">
                <a:solidFill>
                  <a:srgbClr val="000000"/>
                </a:solidFill>
              </a:rPr>
              <a:t> di inclusion di </a:t>
            </a:r>
            <a:r>
              <a:rPr lang="en-US" dirty="0" err="1">
                <a:solidFill>
                  <a:srgbClr val="000000"/>
                </a:solidFill>
              </a:rPr>
              <a:t>genere</a:t>
            </a:r>
            <a:r>
              <a:rPr lang="en-US" dirty="0">
                <a:solidFill>
                  <a:srgbClr val="000000"/>
                </a:solidFill>
              </a:rPr>
              <a:t> </a:t>
            </a:r>
            <a:r>
              <a:rPr lang="en-US" dirty="0" err="1">
                <a:solidFill>
                  <a:srgbClr val="000000"/>
                </a:solidFill>
              </a:rPr>
              <a:t>nell’informatica</a:t>
            </a:r>
            <a:r>
              <a:rPr lang="en-US" dirty="0">
                <a:solidFill>
                  <a:srgbClr val="000000"/>
                </a:solidFill>
              </a:rPr>
              <a:t> </a:t>
            </a:r>
            <a:r>
              <a:rPr lang="en-US" dirty="0" err="1">
                <a:solidFill>
                  <a:srgbClr val="000000"/>
                </a:solidFill>
              </a:rPr>
              <a:t>che</a:t>
            </a:r>
            <a:r>
              <a:rPr lang="en-US" dirty="0">
                <a:solidFill>
                  <a:srgbClr val="000000"/>
                </a:solidFill>
              </a:rPr>
              <a:t> prima non </a:t>
            </a:r>
            <a:r>
              <a:rPr lang="en-US" dirty="0" err="1">
                <a:solidFill>
                  <a:srgbClr val="000000"/>
                </a:solidFill>
              </a:rPr>
              <a:t>avevate</a:t>
            </a:r>
            <a:r>
              <a:rPr lang="en-US" dirty="0">
                <a:solidFill>
                  <a:srgbClr val="000000"/>
                </a:solidFill>
              </a:rPr>
              <a:t> </a:t>
            </a:r>
            <a:r>
              <a:rPr lang="en-US" dirty="0" err="1">
                <a:solidFill>
                  <a:srgbClr val="000000"/>
                </a:solidFill>
              </a:rPr>
              <a:t>considerato</a:t>
            </a:r>
            <a:r>
              <a:rPr lang="en-US" dirty="0">
                <a:solidFill>
                  <a:srgbClr val="000000"/>
                </a:solidFill>
              </a:rPr>
              <a:t>?</a:t>
            </a: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a:solidFill>
                  <a:srgbClr val="000000"/>
                </a:solidFill>
              </a:rPr>
              <a:t>Secondo </a:t>
            </a:r>
            <a:r>
              <a:rPr lang="en-US" dirty="0" err="1">
                <a:solidFill>
                  <a:srgbClr val="000000"/>
                </a:solidFill>
              </a:rPr>
              <a:t>voi</a:t>
            </a:r>
            <a:r>
              <a:rPr lang="en-US" dirty="0">
                <a:solidFill>
                  <a:srgbClr val="000000"/>
                </a:solidFill>
              </a:rPr>
              <a:t>, in </a:t>
            </a:r>
            <a:r>
              <a:rPr lang="en-US" dirty="0" err="1">
                <a:solidFill>
                  <a:srgbClr val="000000"/>
                </a:solidFill>
              </a:rPr>
              <a:t>che</a:t>
            </a:r>
            <a:r>
              <a:rPr lang="en-US" dirty="0">
                <a:solidFill>
                  <a:srgbClr val="000000"/>
                </a:solidFill>
              </a:rPr>
              <a:t> forma </a:t>
            </a:r>
            <a:r>
              <a:rPr lang="en-US" dirty="0" err="1">
                <a:solidFill>
                  <a:srgbClr val="000000"/>
                </a:solidFill>
              </a:rPr>
              <a:t>potrebbero</a:t>
            </a:r>
            <a:r>
              <a:rPr lang="en-US" dirty="0">
                <a:solidFill>
                  <a:srgbClr val="000000"/>
                </a:solidFill>
              </a:rPr>
              <a:t> </a:t>
            </a:r>
            <a:r>
              <a:rPr lang="en-US" dirty="0" err="1">
                <a:solidFill>
                  <a:srgbClr val="000000"/>
                </a:solidFill>
              </a:rPr>
              <a:t>presentarsi</a:t>
            </a:r>
            <a:r>
              <a:rPr lang="en-US" dirty="0">
                <a:solidFill>
                  <a:srgbClr val="000000"/>
                </a:solidFill>
              </a:rPr>
              <a:t> I </a:t>
            </a:r>
            <a:r>
              <a:rPr lang="en-US" dirty="0" err="1">
                <a:solidFill>
                  <a:srgbClr val="000000"/>
                </a:solidFill>
              </a:rPr>
              <a:t>pregiudizi</a:t>
            </a:r>
            <a:r>
              <a:rPr lang="en-US" dirty="0">
                <a:solidFill>
                  <a:srgbClr val="000000"/>
                </a:solidFill>
              </a:rPr>
              <a:t> di </a:t>
            </a:r>
            <a:r>
              <a:rPr lang="en-US" dirty="0" err="1">
                <a:solidFill>
                  <a:srgbClr val="000000"/>
                </a:solidFill>
              </a:rPr>
              <a:t>genere</a:t>
            </a:r>
            <a:r>
              <a:rPr lang="en-US" dirty="0">
                <a:solidFill>
                  <a:srgbClr val="000000"/>
                </a:solidFill>
              </a:rPr>
              <a:t> </a:t>
            </a:r>
            <a:r>
              <a:rPr lang="en-US" dirty="0" err="1">
                <a:solidFill>
                  <a:srgbClr val="000000"/>
                </a:solidFill>
              </a:rPr>
              <a:t>nel</a:t>
            </a:r>
            <a:r>
              <a:rPr lang="en-US" dirty="0">
                <a:solidFill>
                  <a:srgbClr val="000000"/>
                </a:solidFill>
              </a:rPr>
              <a:t> vostro </a:t>
            </a:r>
            <a:r>
              <a:rPr lang="en-US" dirty="0" err="1">
                <a:solidFill>
                  <a:srgbClr val="000000"/>
                </a:solidFill>
              </a:rPr>
              <a:t>insegnamento</a:t>
            </a:r>
            <a:r>
              <a:rPr lang="en-US" dirty="0">
                <a:solidFill>
                  <a:srgbClr val="000000"/>
                </a:solidFill>
              </a:rPr>
              <a:t>, </a:t>
            </a:r>
            <a:r>
              <a:rPr lang="en-US" dirty="0" err="1">
                <a:solidFill>
                  <a:srgbClr val="000000"/>
                </a:solidFill>
              </a:rPr>
              <a:t>nei</a:t>
            </a:r>
            <a:r>
              <a:rPr lang="en-US" dirty="0">
                <a:solidFill>
                  <a:srgbClr val="000000"/>
                </a:solidFill>
              </a:rPr>
              <a:t> </a:t>
            </a:r>
            <a:r>
              <a:rPr lang="en-US" dirty="0" err="1">
                <a:solidFill>
                  <a:srgbClr val="000000"/>
                </a:solidFill>
              </a:rPr>
              <a:t>materiali</a:t>
            </a:r>
            <a:r>
              <a:rPr lang="en-US" dirty="0">
                <a:solidFill>
                  <a:srgbClr val="000000"/>
                </a:solidFill>
              </a:rPr>
              <a:t> </a:t>
            </a:r>
            <a:r>
              <a:rPr lang="en-US" dirty="0" err="1">
                <a:solidFill>
                  <a:srgbClr val="000000"/>
                </a:solidFill>
              </a:rPr>
              <a:t>didattici</a:t>
            </a:r>
            <a:r>
              <a:rPr lang="en-US" dirty="0">
                <a:solidFill>
                  <a:srgbClr val="000000"/>
                </a:solidFill>
              </a:rPr>
              <a:t> o in </a:t>
            </a:r>
            <a:r>
              <a:rPr lang="en-US" dirty="0" err="1">
                <a:solidFill>
                  <a:srgbClr val="000000"/>
                </a:solidFill>
              </a:rPr>
              <a:t>classe</a:t>
            </a:r>
            <a:r>
              <a:rPr lang="en-US" dirty="0">
                <a:solidFill>
                  <a:srgbClr val="000000"/>
                </a:solidFill>
              </a:rPr>
              <a:t>?</a:t>
            </a:r>
            <a:endParaRPr dirty="0">
              <a:solidFill>
                <a:srgbClr val="000000"/>
              </a:solidFill>
            </a:endParaRPr>
          </a:p>
          <a:p>
            <a:pPr lvl="0" indent="-342900">
              <a:spcBef>
                <a:spcPts val="0"/>
              </a:spcBef>
              <a:buClr>
                <a:srgbClr val="000000"/>
              </a:buClr>
              <a:buChar char="●"/>
            </a:pPr>
            <a:r>
              <a:rPr lang="it-IT" dirty="0">
                <a:solidFill>
                  <a:srgbClr val="000000"/>
                </a:solidFill>
              </a:rPr>
              <a:t>Quale strategia di questo modulo vi sentite più sicure e sicuri di applicare in classe e perché? </a:t>
            </a:r>
          </a:p>
          <a:p>
            <a:pPr lvl="0" indent="-342900">
              <a:spcBef>
                <a:spcPts val="0"/>
              </a:spcBef>
              <a:buClr>
                <a:srgbClr val="000000"/>
              </a:buClr>
              <a:buChar char="●"/>
            </a:pPr>
            <a:r>
              <a:rPr lang="en-US" dirty="0">
                <a:solidFill>
                  <a:srgbClr val="000000"/>
                </a:solidFill>
              </a:rPr>
              <a:t>Quali due </a:t>
            </a:r>
            <a:r>
              <a:rPr lang="en-US" dirty="0" err="1">
                <a:solidFill>
                  <a:srgbClr val="000000"/>
                </a:solidFill>
              </a:rPr>
              <a:t>azioni</a:t>
            </a:r>
            <a:r>
              <a:rPr lang="en-US" dirty="0">
                <a:solidFill>
                  <a:srgbClr val="000000"/>
                </a:solidFill>
              </a:rPr>
              <a:t> </a:t>
            </a:r>
            <a:r>
              <a:rPr lang="en-US" dirty="0" err="1">
                <a:solidFill>
                  <a:srgbClr val="000000"/>
                </a:solidFill>
              </a:rPr>
              <a:t>specifiche</a:t>
            </a:r>
            <a:r>
              <a:rPr lang="en-US" dirty="0">
                <a:solidFill>
                  <a:srgbClr val="000000"/>
                </a:solidFill>
              </a:rPr>
              <a:t> </a:t>
            </a:r>
            <a:r>
              <a:rPr lang="en-US" dirty="0" err="1">
                <a:solidFill>
                  <a:srgbClr val="000000"/>
                </a:solidFill>
              </a:rPr>
              <a:t>potete</a:t>
            </a:r>
            <a:r>
              <a:rPr lang="en-US" dirty="0">
                <a:solidFill>
                  <a:srgbClr val="000000"/>
                </a:solidFill>
              </a:rPr>
              <a:t> </a:t>
            </a:r>
            <a:r>
              <a:rPr lang="en-US" dirty="0" err="1">
                <a:solidFill>
                  <a:srgbClr val="000000"/>
                </a:solidFill>
              </a:rPr>
              <a:t>intraprende</a:t>
            </a:r>
            <a:r>
              <a:rPr lang="en-US" dirty="0">
                <a:solidFill>
                  <a:srgbClr val="000000"/>
                </a:solidFill>
              </a:rPr>
              <a:t> </a:t>
            </a:r>
            <a:r>
              <a:rPr lang="en-US" dirty="0" err="1">
                <a:solidFill>
                  <a:srgbClr val="000000"/>
                </a:solidFill>
              </a:rPr>
              <a:t>entro</a:t>
            </a:r>
            <a:r>
              <a:rPr lang="en-US" dirty="0">
                <a:solidFill>
                  <a:srgbClr val="000000"/>
                </a:solidFill>
              </a:rPr>
              <a:t> un mese per </a:t>
            </a:r>
            <a:r>
              <a:rPr lang="en-US" dirty="0" err="1">
                <a:solidFill>
                  <a:srgbClr val="000000"/>
                </a:solidFill>
              </a:rPr>
              <a:t>rendere</a:t>
            </a:r>
            <a:r>
              <a:rPr lang="en-US" dirty="0">
                <a:solidFill>
                  <a:srgbClr val="000000"/>
                </a:solidFill>
              </a:rPr>
              <a:t> il vostro </a:t>
            </a:r>
            <a:r>
              <a:rPr lang="en-US" dirty="0" err="1">
                <a:solidFill>
                  <a:srgbClr val="000000"/>
                </a:solidFill>
              </a:rPr>
              <a:t>insegnamento</a:t>
            </a:r>
            <a:r>
              <a:rPr lang="en-US" dirty="0">
                <a:solidFill>
                  <a:srgbClr val="000000"/>
                </a:solidFill>
              </a:rPr>
              <a:t> </a:t>
            </a:r>
            <a:r>
              <a:rPr lang="en-US" dirty="0" err="1">
                <a:solidFill>
                  <a:srgbClr val="000000"/>
                </a:solidFill>
              </a:rPr>
              <a:t>dell’informatica</a:t>
            </a:r>
            <a:r>
              <a:rPr lang="en-US" dirty="0">
                <a:solidFill>
                  <a:srgbClr val="000000"/>
                </a:solidFill>
              </a:rPr>
              <a:t> </a:t>
            </a:r>
            <a:r>
              <a:rPr lang="en-US" dirty="0" err="1">
                <a:solidFill>
                  <a:srgbClr val="000000"/>
                </a:solidFill>
              </a:rPr>
              <a:t>più</a:t>
            </a:r>
            <a:r>
              <a:rPr lang="en-US" dirty="0">
                <a:solidFill>
                  <a:srgbClr val="000000"/>
                </a:solidFill>
              </a:rPr>
              <a:t> </a:t>
            </a:r>
            <a:r>
              <a:rPr lang="en-US" dirty="0" err="1">
                <a:solidFill>
                  <a:srgbClr val="000000"/>
                </a:solidFill>
              </a:rPr>
              <a:t>inclusivo</a:t>
            </a:r>
            <a:r>
              <a:rPr lang="en-US" dirty="0">
                <a:solidFill>
                  <a:srgbClr val="000000"/>
                </a:solidFill>
              </a:rPr>
              <a:t>?</a:t>
            </a: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Vaspettatte</a:t>
            </a:r>
            <a:r>
              <a:rPr lang="en-US" dirty="0">
                <a:solidFill>
                  <a:srgbClr val="000000"/>
                </a:solidFill>
              </a:rPr>
              <a:t> </a:t>
            </a:r>
            <a:r>
              <a:rPr lang="en-US" dirty="0" err="1">
                <a:solidFill>
                  <a:srgbClr val="000000"/>
                </a:solidFill>
              </a:rPr>
              <a:t>qualche</a:t>
            </a:r>
            <a:r>
              <a:rPr lang="en-US" dirty="0">
                <a:solidFill>
                  <a:srgbClr val="000000"/>
                </a:solidFill>
              </a:rPr>
              <a:t> </a:t>
            </a:r>
            <a:r>
              <a:rPr lang="en-US" dirty="0" err="1">
                <a:solidFill>
                  <a:srgbClr val="000000"/>
                </a:solidFill>
              </a:rPr>
              <a:t>sfida</a:t>
            </a:r>
            <a:r>
              <a:rPr lang="en-US" dirty="0">
                <a:solidFill>
                  <a:srgbClr val="000000"/>
                </a:solidFill>
              </a:rPr>
              <a:t> </a:t>
            </a:r>
            <a:r>
              <a:rPr lang="en-US" dirty="0" err="1">
                <a:solidFill>
                  <a:srgbClr val="000000"/>
                </a:solidFill>
              </a:rPr>
              <a:t>legata</a:t>
            </a:r>
            <a:r>
              <a:rPr lang="en-US" dirty="0">
                <a:solidFill>
                  <a:srgbClr val="000000"/>
                </a:solidFill>
              </a:rPr>
              <a:t> </a:t>
            </a:r>
            <a:r>
              <a:rPr lang="en-US" dirty="0" err="1">
                <a:solidFill>
                  <a:srgbClr val="000000"/>
                </a:solidFill>
              </a:rPr>
              <a:t>all’attuazione</a:t>
            </a:r>
            <a:r>
              <a:rPr lang="en-US" dirty="0">
                <a:solidFill>
                  <a:srgbClr val="000000"/>
                </a:solidFill>
              </a:rPr>
              <a:t> delle </a:t>
            </a:r>
            <a:r>
              <a:rPr lang="en-US" dirty="0" err="1">
                <a:solidFill>
                  <a:srgbClr val="000000"/>
                </a:solidFill>
              </a:rPr>
              <a:t>pratiche</a:t>
            </a:r>
            <a:r>
              <a:rPr lang="en-US" dirty="0">
                <a:solidFill>
                  <a:srgbClr val="000000"/>
                </a:solidFill>
              </a:rPr>
              <a:t> inclusive?</a:t>
            </a:r>
            <a:endParaRPr dirty="0">
              <a:solidFill>
                <a:srgbClr val="000000"/>
              </a:solidFill>
            </a:endParaRP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Compiti</a:t>
            </a:r>
            <a:r>
              <a:rPr lang="en-US" sz="2800" b="1" dirty="0">
                <a:solidFill>
                  <a:srgbClr val="FFFFFF"/>
                </a:solidFill>
              </a:rPr>
              <a:t> </a:t>
            </a:r>
            <a:r>
              <a:rPr lang="en-US" sz="2800" b="1" dirty="0" err="1">
                <a:solidFill>
                  <a:srgbClr val="FFFFFF"/>
                </a:solidFill>
              </a:rPr>
              <a:t>aggiuntivi</a:t>
            </a:r>
            <a:endParaRPr dirty="0">
              <a:solidFill>
                <a:srgbClr val="FFFFFF"/>
              </a:solidFill>
            </a:endParaRPr>
          </a:p>
        </p:txBody>
      </p:sp>
      <p:sp>
        <p:nvSpPr>
          <p:cNvPr id="288" name="Google Shape;288;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it-IT" b="1" dirty="0"/>
              <a:t>Riflessioni e osservazioni di classe: </a:t>
            </a:r>
            <a:br>
              <a:rPr lang="it-IT" b="1" dirty="0"/>
            </a:br>
            <a:r>
              <a:rPr lang="it-IT" dirty="0"/>
              <a:t>osservate una delle vostre lezioni di informatica e prendete appunti sulla partecipazione delle e degli studenti, sulla distribuzione del feedback e sull'uso del linguaggio. Dopo la lezione, riflettete in privato o con un compagno sulle dinamiche di genere in classe. Utilizzando quanto appreso in questa sessione, fate un elenco puntato di azioni che potreste intraprendere per rendere il vostro insegnamento più inclusivo.</a:t>
            </a:r>
            <a:endParaRPr dirty="0"/>
          </a:p>
          <a:p>
            <a:pPr marL="0" lvl="0" indent="0" algn="l" rtl="0">
              <a:lnSpc>
                <a:spcPct val="90000"/>
              </a:lnSpc>
              <a:spcBef>
                <a:spcPts val="0"/>
              </a:spcBef>
              <a:spcAft>
                <a:spcPts val="0"/>
              </a:spcAft>
              <a:buClr>
                <a:schemeClr val="accent4"/>
              </a:buClr>
              <a:buSzPts val="1800"/>
              <a:buNone/>
            </a:pPr>
            <a:endParaRPr dirty="0"/>
          </a:p>
          <a:p>
            <a:pPr marL="0" lvl="0" indent="0" algn="l" rtl="0">
              <a:lnSpc>
                <a:spcPct val="90000"/>
              </a:lnSpc>
              <a:spcBef>
                <a:spcPts val="0"/>
              </a:spcBef>
              <a:spcAft>
                <a:spcPts val="0"/>
              </a:spcAft>
              <a:buClr>
                <a:schemeClr val="accent4"/>
              </a:buClr>
              <a:buSzPts val="1800"/>
              <a:buNone/>
            </a:pPr>
            <a:r>
              <a:rPr lang="it-IT" b="1" dirty="0"/>
              <a:t>Sviluppo di un piano di lezione inclusivo: </a:t>
            </a:r>
            <a:br>
              <a:rPr lang="it-IT" b="1" dirty="0"/>
            </a:br>
            <a:r>
              <a:rPr lang="it-IT" dirty="0"/>
              <a:t>elaborate un mini piano di lezione (15-20 minuti) su un argomento di informatica, garantendo l’uso del linguaggio inclusivo, esempi variegati e metodi di valutazione equi. Preparate una breve spiegazione di come la lezione promuove l'inclusività.</a:t>
            </a: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Risorse</a:t>
            </a:r>
            <a:r>
              <a:rPr lang="en-US" sz="2800" b="1" dirty="0">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a:t>
            </a:r>
            <a:r>
              <a:rPr lang="en-US" sz="2800" b="1" dirty="0" err="1">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aggiuntive</a:t>
            </a:r>
            <a:endParaRPr dirty="0">
              <a:solidFill>
                <a:srgbClr val="FFFFFF"/>
              </a:solidFill>
            </a:endParaRPr>
          </a:p>
        </p:txBody>
      </p:sp>
      <p:sp>
        <p:nvSpPr>
          <p:cNvPr id="294" name="Google Shape;294;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lgn="l" rtl="0">
              <a:lnSpc>
                <a:spcPct val="90000"/>
              </a:lnSpc>
              <a:spcBef>
                <a:spcPts val="0"/>
              </a:spcBef>
              <a:spcAft>
                <a:spcPts val="0"/>
              </a:spcAft>
              <a:buClr>
                <a:schemeClr val="accent4"/>
              </a:buClr>
              <a:buSzPts val="1500"/>
              <a:buFont typeface="Calibri"/>
              <a:buChar char="•"/>
            </a:pPr>
            <a:r>
              <a:rPr lang="en-US" sz="1500" dirty="0" err="1">
                <a:solidFill>
                  <a:srgbClr val="1D1D1B"/>
                </a:solidFill>
              </a:rPr>
              <a:t>Dagienė</a:t>
            </a:r>
            <a:r>
              <a:rPr lang="en-US" sz="1500" dirty="0">
                <a:solidFill>
                  <a:srgbClr val="1D1D1B"/>
                </a:solidFill>
              </a:rPr>
              <a:t>, V., </a:t>
            </a:r>
            <a:r>
              <a:rPr lang="en-US" sz="1500" dirty="0" err="1">
                <a:solidFill>
                  <a:srgbClr val="1D1D1B"/>
                </a:solidFill>
              </a:rPr>
              <a:t>Stupurienė</a:t>
            </a:r>
            <a:r>
              <a:rPr lang="en-US" sz="1500" dirty="0">
                <a:solidFill>
                  <a:srgbClr val="1D1D1B"/>
                </a:solidFill>
              </a:rPr>
              <a:t>, G., &amp; </a:t>
            </a:r>
            <a:r>
              <a:rPr lang="en-US" sz="1500" dirty="0" err="1">
                <a:solidFill>
                  <a:srgbClr val="1D1D1B"/>
                </a:solidFill>
              </a:rPr>
              <a:t>Vinikienė</a:t>
            </a:r>
            <a:r>
              <a:rPr lang="en-US" sz="1500" dirty="0">
                <a:solidFill>
                  <a:srgbClr val="1D1D1B"/>
                </a:solidFill>
              </a:rPr>
              <a:t>, L. (2016) ‘Promoting Inclusive Informatics Education Through the </a:t>
            </a:r>
            <a:r>
              <a:rPr lang="en-US" sz="1500" dirty="0" err="1">
                <a:solidFill>
                  <a:srgbClr val="1D1D1B"/>
                </a:solidFill>
              </a:rPr>
              <a:t>Bebras</a:t>
            </a:r>
            <a:r>
              <a:rPr lang="en-US" sz="1500" dirty="0">
                <a:solidFill>
                  <a:srgbClr val="1D1D1B"/>
                </a:solidFill>
              </a:rPr>
              <a:t> Challenge to All K-12 Students’, </a:t>
            </a:r>
            <a:r>
              <a:rPr lang="en-US" sz="1500" i="1" dirty="0">
                <a:solidFill>
                  <a:srgbClr val="1D1D1B"/>
                </a:solidFill>
              </a:rPr>
              <a:t>Proceedings of the 17th International Conference on Computer Systems and Technologies 2016</a:t>
            </a:r>
            <a:r>
              <a:rPr lang="en-US" sz="1500" dirty="0">
                <a:solidFill>
                  <a:srgbClr val="1D1D1B"/>
                </a:solidFill>
              </a:rPr>
              <a:t>, pp. 407–414. </a:t>
            </a:r>
            <a:r>
              <a:rPr lang="en-US" sz="1500" u="sng" dirty="0">
                <a:solidFill>
                  <a:schemeClr val="hlink"/>
                </a:solidFill>
                <a:hlinkClick r:id="rId3"/>
              </a:rPr>
              <a:t>https://doi.org/10.1145/2983468.2983517</a:t>
            </a:r>
            <a:r>
              <a:rPr lang="en-US" sz="1500" dirty="0"/>
              <a:t> </a:t>
            </a:r>
            <a:endParaRPr sz="1500" dirty="0"/>
          </a:p>
          <a:p>
            <a:pPr marL="285750" lvl="0" indent="-171450" algn="l" rtl="0">
              <a:lnSpc>
                <a:spcPct val="90000"/>
              </a:lnSpc>
              <a:spcBef>
                <a:spcPts val="0"/>
              </a:spcBef>
              <a:spcAft>
                <a:spcPts val="0"/>
              </a:spcAft>
              <a:buClr>
                <a:schemeClr val="accent4"/>
              </a:buClr>
              <a:buSzPts val="1800"/>
              <a:buFont typeface="Arial"/>
              <a:buNone/>
            </a:pPr>
            <a:endParaRPr sz="1500" dirty="0"/>
          </a:p>
          <a:p>
            <a:pPr marL="285750" lvl="0" indent="-266700" algn="l" rtl="0">
              <a:lnSpc>
                <a:spcPct val="90000"/>
              </a:lnSpc>
              <a:spcBef>
                <a:spcPts val="0"/>
              </a:spcBef>
              <a:spcAft>
                <a:spcPts val="0"/>
              </a:spcAft>
              <a:buClr>
                <a:schemeClr val="accent4"/>
              </a:buClr>
              <a:buSzPts val="1500"/>
              <a:buFont typeface="Calibri"/>
              <a:buChar char="•"/>
            </a:pPr>
            <a:r>
              <a:rPr lang="en-US" sz="1500" dirty="0" err="1">
                <a:solidFill>
                  <a:srgbClr val="1D1D1B"/>
                </a:solidFill>
              </a:rPr>
              <a:t>Evagorou</a:t>
            </a:r>
            <a:r>
              <a:rPr lang="en-US" sz="1500" dirty="0">
                <a:solidFill>
                  <a:srgbClr val="1D1D1B"/>
                </a:solidFill>
              </a:rPr>
              <a:t>, M., Puig, B., Bayram, D., &amp; </a:t>
            </a:r>
            <a:r>
              <a:rPr lang="en-US" sz="1500" dirty="0" err="1">
                <a:solidFill>
                  <a:srgbClr val="1D1D1B"/>
                </a:solidFill>
              </a:rPr>
              <a:t>Janeckova</a:t>
            </a:r>
            <a:r>
              <a:rPr lang="en-US" sz="1500" dirty="0">
                <a:solidFill>
                  <a:srgbClr val="1D1D1B"/>
                </a:solidFill>
              </a:rPr>
              <a:t>, H. (2024) ‘Addressing the gender gap in STEM education across educational levels’, </a:t>
            </a:r>
            <a:r>
              <a:rPr lang="en-US" sz="1500" i="1" dirty="0">
                <a:solidFill>
                  <a:srgbClr val="1D1D1B"/>
                </a:solidFill>
              </a:rPr>
              <a:t>Luxembourg: Publications Office of the European Union</a:t>
            </a:r>
            <a:r>
              <a:rPr lang="en-US" sz="1500" dirty="0">
                <a:solidFill>
                  <a:srgbClr val="1D1D1B"/>
                </a:solidFill>
              </a:rPr>
              <a:t>.</a:t>
            </a:r>
            <a:r>
              <a:rPr lang="en-US" sz="1500" dirty="0"/>
              <a:t> </a:t>
            </a:r>
            <a:r>
              <a:rPr lang="en-US" sz="1500" u="sng" dirty="0">
                <a:solidFill>
                  <a:schemeClr val="hlink"/>
                </a:solidFill>
                <a:hlinkClick r:id="rId4"/>
              </a:rPr>
              <a:t>https://doi.org/10.2766/260477</a:t>
            </a:r>
            <a:r>
              <a:rPr lang="en-US" sz="1500" dirty="0"/>
              <a:t>  </a:t>
            </a:r>
            <a:endParaRPr sz="1500" dirty="0"/>
          </a:p>
          <a:p>
            <a:pPr marL="285750" lvl="0" indent="-171450" algn="l" rtl="0">
              <a:lnSpc>
                <a:spcPct val="90000"/>
              </a:lnSpc>
              <a:spcBef>
                <a:spcPts val="0"/>
              </a:spcBef>
              <a:spcAft>
                <a:spcPts val="0"/>
              </a:spcAft>
              <a:buClr>
                <a:schemeClr val="accent4"/>
              </a:buClr>
              <a:buSzPts val="1800"/>
              <a:buFont typeface="Arial"/>
              <a:buNone/>
            </a:pPr>
            <a:endParaRPr sz="1500" dirty="0"/>
          </a:p>
          <a:p>
            <a:pPr marL="285750" lvl="0" indent="-266700" algn="l" rtl="0">
              <a:lnSpc>
                <a:spcPct val="90000"/>
              </a:lnSpc>
              <a:spcBef>
                <a:spcPts val="0"/>
              </a:spcBef>
              <a:spcAft>
                <a:spcPts val="0"/>
              </a:spcAft>
              <a:buClr>
                <a:schemeClr val="accent4"/>
              </a:buClr>
              <a:buSzPts val="1500"/>
              <a:buFont typeface="Calibri"/>
              <a:buChar char="•"/>
            </a:pPr>
            <a:r>
              <a:rPr lang="en-US" sz="1500" dirty="0">
                <a:solidFill>
                  <a:srgbClr val="1D1D1B"/>
                </a:solidFill>
              </a:rPr>
              <a:t>Koppi, T., Sheard, J., </a:t>
            </a:r>
            <a:r>
              <a:rPr lang="en-US" sz="1500" dirty="0" err="1">
                <a:solidFill>
                  <a:srgbClr val="1D1D1B"/>
                </a:solidFill>
              </a:rPr>
              <a:t>Naghdy</a:t>
            </a:r>
            <a:r>
              <a:rPr lang="en-US" sz="1500" dirty="0">
                <a:solidFill>
                  <a:srgbClr val="1D1D1B"/>
                </a:solidFill>
              </a:rPr>
              <a:t>, F., Edwards, S. L., &amp; Brookes, W. (2010) ‘Towards a gender inclusive information and communications technology curriculum: A perspective from graduates in the workforce’, </a:t>
            </a:r>
            <a:r>
              <a:rPr lang="en-US" sz="1500" i="1" dirty="0">
                <a:solidFill>
                  <a:srgbClr val="1D1D1B"/>
                </a:solidFill>
              </a:rPr>
              <a:t>Computer Science Education</a:t>
            </a:r>
            <a:r>
              <a:rPr lang="en-US" sz="1500" dirty="0">
                <a:solidFill>
                  <a:srgbClr val="1D1D1B"/>
                </a:solidFill>
              </a:rPr>
              <a:t>, 20(4), pp. 265–282. </a:t>
            </a:r>
            <a:r>
              <a:rPr lang="en-US" sz="1500" u="sng" dirty="0">
                <a:solidFill>
                  <a:schemeClr val="hlink"/>
                </a:solidFill>
                <a:hlinkClick r:id="rId5"/>
              </a:rPr>
              <a:t>https://doi.org/10.1080/08993408.2010.527686</a:t>
            </a:r>
            <a:r>
              <a:rPr lang="en-US" sz="1500" dirty="0"/>
              <a:t> </a:t>
            </a:r>
            <a:br>
              <a:rPr lang="en-US" sz="1500" dirty="0"/>
            </a:br>
            <a:endParaRPr sz="1500" dirty="0"/>
          </a:p>
          <a:p>
            <a:pPr marL="285750" lvl="0" indent="-266700" algn="l" rtl="0">
              <a:lnSpc>
                <a:spcPct val="90000"/>
              </a:lnSpc>
              <a:spcBef>
                <a:spcPts val="0"/>
              </a:spcBef>
              <a:spcAft>
                <a:spcPts val="0"/>
              </a:spcAft>
              <a:buSzPts val="1500"/>
              <a:buFont typeface="Calibri"/>
              <a:buChar char="•"/>
            </a:pPr>
            <a:r>
              <a:rPr lang="en-US" sz="1500" dirty="0">
                <a:solidFill>
                  <a:srgbClr val="000000"/>
                </a:solidFill>
              </a:rPr>
              <a:t>Stonewall (no date) </a:t>
            </a:r>
            <a:r>
              <a:rPr lang="en-US" sz="1500" i="1" dirty="0">
                <a:solidFill>
                  <a:srgbClr val="000000"/>
                </a:solidFill>
              </a:rPr>
              <a:t>List of LGBTQ+ terms</a:t>
            </a:r>
            <a:r>
              <a:rPr lang="en-US" sz="1500" dirty="0">
                <a:solidFill>
                  <a:srgbClr val="000000"/>
                </a:solidFill>
              </a:rPr>
              <a:t>.</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 Disponible al link: </a:t>
            </a:r>
            <a:r>
              <a:rPr lang="en-US" sz="1500" u="sng" dirty="0">
                <a:solidFill>
                  <a:schemeClr val="hlink"/>
                </a:solidFill>
                <a:hlinkClick r:id="rId6"/>
              </a:rPr>
              <a:t>https://www.stonewall.org.uk/resources/list-lgbtq-terms</a:t>
            </a:r>
            <a:r>
              <a:rPr lang="en-US" sz="1500" dirty="0"/>
              <a:t> </a:t>
            </a:r>
            <a:r>
              <a:rPr lang="en-US" sz="1500" dirty="0">
                <a:solidFill>
                  <a:schemeClr val="dk1"/>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br>
              <a:rPr lang="en-US" sz="1500" dirty="0"/>
            </a:br>
            <a:endParaRPr sz="1500" dirty="0"/>
          </a:p>
          <a:p>
            <a:pPr marL="285750" lvl="0" indent="-266700">
              <a:spcBef>
                <a:spcPts val="0"/>
              </a:spcBef>
              <a:buSzPts val="1500"/>
              <a:buFont typeface="Calibri"/>
              <a:buChar char="•"/>
            </a:pPr>
            <a:r>
              <a:rPr lang="en-US" sz="1500" dirty="0">
                <a:solidFill>
                  <a:srgbClr val="000000"/>
                </a:solidFill>
              </a:rPr>
              <a:t>Brighton &amp; Hove City Council (2021) </a:t>
            </a:r>
            <a:r>
              <a:rPr lang="en-US" sz="1500" i="1" dirty="0">
                <a:solidFill>
                  <a:srgbClr val="000000"/>
                </a:solidFill>
              </a:rPr>
              <a:t>Trans inclusion schools toolkit</a:t>
            </a:r>
            <a:r>
              <a:rPr lang="en-US" sz="1500" dirty="0">
                <a:solidFill>
                  <a:srgbClr val="000000"/>
                </a:solidFill>
              </a:rPr>
              <a:t> </a:t>
            </a:r>
            <a:r>
              <a:rPr lang="en-US" sz="1500" i="1" dirty="0">
                <a:solidFill>
                  <a:srgbClr val="000000"/>
                </a:solidFill>
              </a:rPr>
              <a:t>(Version 4)</a:t>
            </a:r>
            <a:r>
              <a:rPr lang="en-US" sz="1500" dirty="0">
                <a:solidFill>
                  <a:srgbClr val="000000"/>
                </a:solidFill>
              </a:rPr>
              <a:t>.</a:t>
            </a:r>
            <a:r>
              <a:rPr lang="en-US" sz="1500" dirty="0">
                <a:solidFill>
                  <a:srgbClr val="000000"/>
                </a:solidFill>
                <a:uFill>
                  <a:noFill/>
                </a:uFill>
                <a:hlinkClick r:id="rId7">
                  <a:extLst>
                    <a:ext uri="{A12FA001-AC4F-418D-AE19-62706E023703}">
                      <ahyp:hlinkClr xmlns:ahyp="http://schemas.microsoft.com/office/drawing/2018/hyperlinkcolor" val="tx"/>
                    </a:ext>
                  </a:extLst>
                </a:hlinkClick>
              </a:rPr>
              <a:t> </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Disponible al link</a:t>
            </a:r>
            <a:r>
              <a:rPr lang="en-US" sz="1500" dirty="0">
                <a:solidFill>
                  <a:srgbClr val="000000"/>
                </a:solidFill>
                <a:uFill>
                  <a:noFill/>
                </a:uFill>
              </a:rPr>
              <a:t>:</a:t>
            </a:r>
            <a:r>
              <a:rPr lang="en-US" sz="1500" dirty="0">
                <a:solidFill>
                  <a:srgbClr val="000000"/>
                </a:solidFill>
                <a:uFill>
                  <a:noFill/>
                </a:uFill>
                <a:hlinkClick r:id="rId7">
                  <a:extLst>
                    <a:ext uri="{A12FA001-AC4F-418D-AE19-62706E023703}">
                      <ahyp:hlinkClr xmlns:ahyp="http://schemas.microsoft.com/office/drawing/2018/hyperlinkcolor" val="tx"/>
                    </a:ext>
                  </a:extLst>
                </a:hlinkClick>
              </a:rPr>
              <a:t> </a:t>
            </a:r>
            <a:r>
              <a:rPr lang="en-US" sz="1500" u="sng" dirty="0">
                <a:solidFill>
                  <a:schemeClr val="hlink"/>
                </a:solidFill>
                <a:hlinkClick r:id="rId7"/>
              </a:rPr>
              <a:t>https://mermaidsuk.org.uk/wp-content/uploads/2019/12/BHCC_Trans-Inclusion-Schools-Toolkit-_Version4_Sept21.pdf</a:t>
            </a:r>
            <a:r>
              <a:rPr lang="en-US" sz="1500" dirty="0">
                <a:solidFill>
                  <a:srgbClr val="151515"/>
                </a:solidFill>
              </a:rPr>
              <a:t> (</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p>
          <a:p>
            <a:pPr marL="19050" lvl="0" indent="0">
              <a:spcBef>
                <a:spcPts val="0"/>
              </a:spcBef>
              <a:buSzPts val="1500"/>
            </a:pPr>
            <a:endParaRPr sz="1500" dirty="0"/>
          </a:p>
          <a:p>
            <a:pPr marL="285750" indent="-266700">
              <a:spcBef>
                <a:spcPts val="0"/>
              </a:spcBef>
              <a:buSzPts val="1500"/>
              <a:buFont typeface="Arial"/>
              <a:buChar char="•"/>
            </a:pPr>
            <a:r>
              <a:rPr lang="en-US" sz="1500" dirty="0">
                <a:solidFill>
                  <a:srgbClr val="000000"/>
                </a:solidFill>
              </a:rPr>
              <a:t>UNESCO (2017) </a:t>
            </a:r>
            <a:r>
              <a:rPr lang="en-US" sz="1500" i="1" dirty="0">
                <a:solidFill>
                  <a:srgbClr val="000000"/>
                </a:solidFill>
              </a:rPr>
              <a:t>A guide for ensuring inclusion and equity in education</a:t>
            </a:r>
            <a:r>
              <a:rPr lang="en-US" sz="1500" dirty="0">
                <a:solidFill>
                  <a:srgbClr val="000000"/>
                </a:solidFill>
                <a:uFill>
                  <a:noFill/>
                </a:uFill>
              </a:rPr>
              <a:t> Disponible al link </a:t>
            </a:r>
            <a:r>
              <a:rPr lang="en-US" sz="1500" dirty="0">
                <a:solidFill>
                  <a:srgbClr val="000000"/>
                </a:solidFill>
              </a:rPr>
              <a:t>: </a:t>
            </a:r>
            <a:r>
              <a:rPr lang="en-US" sz="1500" u="sng" dirty="0">
                <a:solidFill>
                  <a:schemeClr val="hlink"/>
                </a:solidFill>
                <a:hlinkClick r:id="rId8"/>
              </a:rPr>
              <a:t>https://unesdoc.unesco.org/ark:/48223/pf0000253479</a:t>
            </a:r>
            <a:r>
              <a:rPr lang="en-US" sz="1500" dirty="0">
                <a:solidFill>
                  <a:srgbClr val="1D1D1B"/>
                </a:solidFill>
              </a:rPr>
              <a:t> </a:t>
            </a:r>
            <a:r>
              <a:rPr lang="en-US" sz="1500" dirty="0">
                <a:solidFill>
                  <a:srgbClr val="151515"/>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br>
              <a:rPr lang="en-US" sz="1500" dirty="0">
                <a:solidFill>
                  <a:srgbClr val="1D1D1B"/>
                </a:solidFill>
              </a:rPr>
            </a:br>
            <a:endParaRPr sz="1500" dirty="0">
              <a:solidFill>
                <a:srgbClr val="1D1D1B"/>
              </a:solidFill>
            </a:endParaRPr>
          </a:p>
          <a:p>
            <a:pPr marL="285750" lvl="0" indent="-266700">
              <a:spcBef>
                <a:spcPts val="0"/>
              </a:spcBef>
              <a:buSzPts val="1500"/>
              <a:buFont typeface="Calibri"/>
              <a:buChar char="•"/>
            </a:pPr>
            <a:r>
              <a:rPr lang="en-US" sz="1500" dirty="0">
                <a:solidFill>
                  <a:srgbClr val="1D1D1B"/>
                </a:solidFill>
              </a:rPr>
              <a:t>UNESCO (2017) </a:t>
            </a:r>
            <a:r>
              <a:rPr lang="en-US" sz="1500" i="1" dirty="0">
                <a:solidFill>
                  <a:srgbClr val="1D1D1B"/>
                </a:solidFill>
              </a:rPr>
              <a:t>Cracking the code: Girls’ and women’s education in science, technology, engineering and mathematics (STEM)</a:t>
            </a:r>
            <a:r>
              <a:rPr lang="en-US" sz="1500" dirty="0">
                <a:solidFill>
                  <a:srgbClr val="1D1D1B"/>
                </a:solidFill>
              </a:rPr>
              <a:t>. </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Disponible al link </a:t>
            </a:r>
            <a:r>
              <a:rPr lang="en-US" sz="1500" dirty="0">
                <a:solidFill>
                  <a:srgbClr val="1D1D1B"/>
                </a:solidFill>
              </a:rPr>
              <a:t>: </a:t>
            </a:r>
            <a:r>
              <a:rPr lang="en-US" sz="1500" u="sng" dirty="0">
                <a:solidFill>
                  <a:schemeClr val="hlink"/>
                </a:solidFill>
                <a:hlinkClick r:id="rId8"/>
              </a:rPr>
              <a:t>https://unesdoc.unesco.org/ark:/48223/pf0000253479</a:t>
            </a:r>
            <a:r>
              <a:rPr lang="en-US" sz="1500" dirty="0">
                <a:solidFill>
                  <a:srgbClr val="1D1D1B"/>
                </a:solidFill>
              </a:rPr>
              <a:t> </a:t>
            </a:r>
            <a:r>
              <a:rPr lang="en-US" sz="1500" dirty="0">
                <a:solidFill>
                  <a:srgbClr val="151515"/>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10" name="Google Shape;310;g35774b28f35_0_57"/>
          <p:cNvSpPr txBox="1"/>
          <p:nvPr/>
        </p:nvSpPr>
        <p:spPr>
          <a:xfrm>
            <a:off x="3324149" y="2453100"/>
            <a:ext cx="3652003" cy="470035"/>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dirty="0" err="1">
                <a:solidFill>
                  <a:srgbClr val="1D1D1B"/>
                </a:solidFill>
                <a:latin typeface="Calibri"/>
                <a:ea typeface="Calibri"/>
                <a:cs typeface="Calibri"/>
                <a:sym typeface="Calibri"/>
              </a:rPr>
              <a:t>Disponibile</a:t>
            </a:r>
            <a:r>
              <a:rPr lang="en-US" sz="1100" dirty="0">
                <a:solidFill>
                  <a:srgbClr val="1D1D1B"/>
                </a:solidFill>
                <a:latin typeface="Calibri"/>
                <a:ea typeface="Calibri"/>
                <a:cs typeface="Calibri"/>
                <a:sym typeface="Calibri"/>
              </a:rPr>
              <a:t> al </a:t>
            </a:r>
            <a:r>
              <a:rPr lang="en-US" sz="1100" dirty="0" err="1">
                <a:solidFill>
                  <a:srgbClr val="1D1D1B"/>
                </a:solidFill>
                <a:latin typeface="Calibri"/>
                <a:ea typeface="Calibri"/>
                <a:cs typeface="Calibri"/>
                <a:sym typeface="Calibri"/>
              </a:rPr>
              <a:t>lnk</a:t>
            </a:r>
            <a:r>
              <a:rPr lang="en-US" sz="1100" dirty="0">
                <a:solidFill>
                  <a:srgbClr val="1D1D1B"/>
                </a:solidFill>
                <a:latin typeface="Calibri"/>
                <a:ea typeface="Calibri"/>
                <a:cs typeface="Calibri"/>
                <a:sym typeface="Calibri"/>
              </a:rPr>
              <a:t>: </a:t>
            </a:r>
            <a:r>
              <a:rPr lang="en-US" sz="1100" u="sng" dirty="0">
                <a:solidFill>
                  <a:schemeClr val="hlink"/>
                </a:solidFill>
                <a:latin typeface="Calibri"/>
                <a:ea typeface="Calibri"/>
                <a:cs typeface="Calibri"/>
                <a:sym typeface="Calibri"/>
                <a:hlinkClick r:id="rId13"/>
              </a:rPr>
              <a:t>https://tinker-project.eu/elearning/</a:t>
            </a:r>
            <a:endParaRPr sz="1100" dirty="0">
              <a:solidFill>
                <a:srgbClr val="16C45B"/>
              </a:solidFill>
              <a:latin typeface="Calibri"/>
              <a:ea typeface="Calibri"/>
              <a:cs typeface="Calibri"/>
              <a:sym typeface="Calibri"/>
            </a:endParaRPr>
          </a:p>
        </p:txBody>
      </p:sp>
      <p:pic>
        <p:nvPicPr>
          <p:cNvPr id="311" name="Google Shape;311;g35774b28f35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686055"/>
          </a:xfrm>
          <a:prstGeom prst="rect">
            <a:avLst/>
          </a:prstGeom>
          <a:noFill/>
          <a:ln>
            <a:noFill/>
          </a:ln>
        </p:spPr>
        <p:txBody>
          <a:bodyPr spcFirstLastPara="1" wrap="square" lIns="91425" tIns="91425" rIns="91425" bIns="91425" anchor="t" anchorCtr="0">
            <a:spAutoFit/>
          </a:bodyPr>
          <a:lstStyle/>
          <a:p>
            <a:pPr marL="360045" lvl="0" indent="1904" algn="ctr">
              <a:lnSpc>
                <a:spcPct val="107916"/>
              </a:lnSpc>
              <a:spcAft>
                <a:spcPts val="800"/>
              </a:spcAft>
            </a:pPr>
            <a:r>
              <a:rPr lang="it-IT" sz="1200" b="1" dirty="0">
                <a:solidFill>
                  <a:srgbClr val="1D1D1B"/>
                </a:solidFill>
                <a:latin typeface="Calibri"/>
                <a:ea typeface="Calibri"/>
                <a:cs typeface="Calibri"/>
                <a:sym typeface="Calibri"/>
              </a:rPr>
              <a:t>Questa presentazione è pubblicata su licenza </a:t>
            </a:r>
            <a:r>
              <a:rPr lang="it-IT" sz="1200" b="1" i="1" dirty="0">
                <a:solidFill>
                  <a:srgbClr val="1D1D1B"/>
                </a:solidFill>
                <a:latin typeface="Calibri"/>
                <a:ea typeface="Calibri"/>
                <a:cs typeface="Calibri"/>
                <a:sym typeface="Calibri"/>
              </a:rPr>
              <a:t>Creative Commons </a:t>
            </a:r>
            <a:r>
              <a:rPr lang="it-IT" sz="1200" b="1" i="1" dirty="0" err="1">
                <a:solidFill>
                  <a:srgbClr val="1D1D1B"/>
                </a:solidFill>
                <a:latin typeface="Calibri"/>
                <a:ea typeface="Calibri"/>
                <a:cs typeface="Calibri"/>
                <a:sym typeface="Calibri"/>
              </a:rPr>
              <a:t>Attribution-NonCommercial-NoDerivs</a:t>
            </a:r>
            <a:r>
              <a:rPr lang="it-IT" sz="1200" b="1" i="1" dirty="0">
                <a:solidFill>
                  <a:srgbClr val="1D1D1B"/>
                </a:solidFill>
                <a:latin typeface="Calibri"/>
                <a:ea typeface="Calibri"/>
                <a:cs typeface="Calibri"/>
                <a:sym typeface="Calibri"/>
              </a:rPr>
              <a:t> 4.0 International</a:t>
            </a:r>
            <a:r>
              <a:rPr lang="en-US" sz="1200" b="1" dirty="0">
                <a:solidFill>
                  <a:srgbClr val="1D1D1B"/>
                </a:solidFill>
                <a:latin typeface="Calibri"/>
                <a:ea typeface="Calibri"/>
                <a:cs typeface="Calibri"/>
                <a:sym typeface="Calibri"/>
              </a:rPr>
              <a:t>(</a:t>
            </a:r>
            <a:r>
              <a:rPr lang="en-US" sz="1200" b="1" u="sng"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dirty="0">
                <a:solidFill>
                  <a:srgbClr val="1D1D1B"/>
                </a:solidFill>
                <a:latin typeface="Calibri"/>
                <a:ea typeface="Calibri"/>
                <a:cs typeface="Calibri"/>
                <a:sym typeface="Calibri"/>
              </a:rPr>
              <a:t>).</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4d60cfd5f6_0_3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en-US"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Indice</a:t>
            </a:r>
            <a:r>
              <a:rPr lang="en-US"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 </a:t>
            </a:r>
            <a:r>
              <a:rPr lang="en-US"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dei</a:t>
            </a:r>
            <a:r>
              <a:rPr lang="en-US"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 </a:t>
            </a:r>
            <a:r>
              <a:rPr lang="en-US"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contenuti</a:t>
            </a:r>
            <a:endParaRPr dirty="0"/>
          </a:p>
        </p:txBody>
      </p:sp>
      <p:sp>
        <p:nvSpPr>
          <p:cNvPr id="150" name="Google Shape;150;g34d60cfd5f6_0_37"/>
          <p:cNvSpPr txBox="1">
            <a:spLocks noGrp="1"/>
          </p:cNvSpPr>
          <p:nvPr>
            <p:ph type="body" idx="1"/>
          </p:nvPr>
        </p:nvSpPr>
        <p:spPr>
          <a:xfrm>
            <a:off x="97972" y="881750"/>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1900" dirty="0" err="1"/>
              <a:t>Diapositiva</a:t>
            </a:r>
            <a:r>
              <a:rPr lang="en-US" sz="1900" dirty="0"/>
              <a:t> 1 – </a:t>
            </a:r>
            <a:r>
              <a:rPr lang="it-IT" sz="1900" dirty="0"/>
              <a:t>Titolo del WP</a:t>
            </a:r>
            <a:endParaRPr sz="1900" dirty="0"/>
          </a:p>
          <a:p>
            <a:pPr marL="571500" lvl="0" indent="-330200" algn="l" rtl="0">
              <a:spcBef>
                <a:spcPts val="1000"/>
              </a:spcBef>
              <a:spcAft>
                <a:spcPts val="0"/>
              </a:spcAft>
              <a:buSzPts val="2000"/>
              <a:buChar char="•"/>
            </a:pPr>
            <a:r>
              <a:rPr lang="en-US" sz="1900" dirty="0" err="1"/>
              <a:t>Diapositiva</a:t>
            </a:r>
            <a:r>
              <a:rPr lang="en-US" sz="1900" dirty="0"/>
              <a:t> 2 – </a:t>
            </a:r>
            <a:r>
              <a:rPr lang="it-IT" sz="1900" dirty="0"/>
              <a:t>Titolo dell’unità</a:t>
            </a:r>
            <a:endParaRPr sz="1900" dirty="0"/>
          </a:p>
          <a:p>
            <a:pPr marL="571500" lvl="0" indent="-330200" algn="l" rtl="0">
              <a:spcBef>
                <a:spcPts val="1000"/>
              </a:spcBef>
              <a:spcAft>
                <a:spcPts val="0"/>
              </a:spcAft>
              <a:buSzPts val="2000"/>
              <a:buChar char="•"/>
            </a:pPr>
            <a:r>
              <a:rPr lang="en-US" sz="1900" dirty="0" err="1"/>
              <a:t>Diapositiva</a:t>
            </a:r>
            <a:r>
              <a:rPr lang="en-US" sz="1900" dirty="0"/>
              <a:t> 3 – </a:t>
            </a:r>
            <a:r>
              <a:rPr lang="en-US" sz="1900" dirty="0" err="1"/>
              <a:t>Indice</a:t>
            </a:r>
            <a:r>
              <a:rPr lang="en-US" sz="1900" dirty="0"/>
              <a:t> </a:t>
            </a:r>
            <a:r>
              <a:rPr lang="en-US" sz="1900" dirty="0" err="1"/>
              <a:t>dei</a:t>
            </a:r>
            <a:r>
              <a:rPr lang="en-US" sz="1900" dirty="0"/>
              <a:t> </a:t>
            </a:r>
            <a:r>
              <a:rPr lang="en-US" sz="1900" dirty="0" err="1"/>
              <a:t>contenuti</a:t>
            </a:r>
            <a:endParaRPr sz="1900" dirty="0"/>
          </a:p>
          <a:p>
            <a:pPr marL="571500" lvl="0" indent="-330200" algn="l" rtl="0">
              <a:spcBef>
                <a:spcPts val="1000"/>
              </a:spcBef>
              <a:spcAft>
                <a:spcPts val="0"/>
              </a:spcAft>
              <a:buSzPts val="2000"/>
              <a:buChar char="•"/>
            </a:pPr>
            <a:r>
              <a:rPr lang="en-US" sz="1900" dirty="0" err="1"/>
              <a:t>Diapositiva</a:t>
            </a:r>
            <a:r>
              <a:rPr lang="en-US" sz="1900" dirty="0"/>
              <a:t> 4 – </a:t>
            </a:r>
            <a:r>
              <a:rPr lang="en-US" sz="1900" dirty="0" err="1"/>
              <a:t>Risultati</a:t>
            </a:r>
            <a:r>
              <a:rPr lang="en-US" sz="1900" dirty="0"/>
              <a:t> di </a:t>
            </a:r>
            <a:r>
              <a:rPr lang="en-US" sz="1900" dirty="0" err="1"/>
              <a:t>apprendimento</a:t>
            </a:r>
            <a:endParaRPr sz="1900" dirty="0"/>
          </a:p>
          <a:p>
            <a:pPr marL="571500" lvl="0" indent="-330200" algn="l" rtl="0">
              <a:spcBef>
                <a:spcPts val="1000"/>
              </a:spcBef>
              <a:spcAft>
                <a:spcPts val="0"/>
              </a:spcAft>
              <a:buSzPts val="2000"/>
              <a:buChar char="•"/>
            </a:pPr>
            <a:r>
              <a:rPr lang="en-US" sz="1900" dirty="0" err="1"/>
              <a:t>Diapositivas</a:t>
            </a:r>
            <a:r>
              <a:rPr lang="en-US" sz="1900" dirty="0"/>
              <a:t> 5 - </a:t>
            </a:r>
            <a:r>
              <a:rPr lang="en-US" sz="1900" dirty="0" err="1"/>
              <a:t>Introduzione</a:t>
            </a:r>
            <a:endParaRPr sz="1900" dirty="0"/>
          </a:p>
          <a:p>
            <a:pPr marL="571500" lvl="0" indent="-330200" algn="l" rtl="0">
              <a:spcBef>
                <a:spcPts val="1000"/>
              </a:spcBef>
              <a:spcAft>
                <a:spcPts val="0"/>
              </a:spcAft>
              <a:buSzPts val="2000"/>
              <a:buChar char="•"/>
            </a:pPr>
            <a:r>
              <a:rPr lang="en-US" sz="1900" dirty="0" err="1"/>
              <a:t>Diapositiva</a:t>
            </a:r>
            <a:r>
              <a:rPr lang="en-US" sz="1900" dirty="0"/>
              <a:t> 6 - </a:t>
            </a:r>
            <a:r>
              <a:rPr lang="it-IT" sz="1900" dirty="0"/>
              <a:t>Regole di base per la discussione</a:t>
            </a:r>
          </a:p>
          <a:p>
            <a:pPr marL="571500" lvl="0" indent="-330200" algn="l" rtl="0">
              <a:spcBef>
                <a:spcPts val="1000"/>
              </a:spcBef>
              <a:spcAft>
                <a:spcPts val="0"/>
              </a:spcAft>
              <a:buSzPts val="2000"/>
              <a:buChar char="•"/>
            </a:pPr>
            <a:r>
              <a:rPr lang="en-US" sz="1900" dirty="0" err="1"/>
              <a:t>Diapositiva</a:t>
            </a:r>
            <a:r>
              <a:rPr lang="en-US" sz="1900" dirty="0"/>
              <a:t> 7 – </a:t>
            </a:r>
            <a:r>
              <a:rPr lang="en-US" sz="1900" dirty="0" err="1"/>
              <a:t>Riscaldamento</a:t>
            </a:r>
            <a:r>
              <a:rPr lang="en-US" sz="1900" dirty="0"/>
              <a:t>: </a:t>
            </a:r>
            <a:r>
              <a:rPr lang="en-US" sz="1900" dirty="0" err="1"/>
              <a:t>genere</a:t>
            </a:r>
            <a:r>
              <a:rPr lang="en-US" sz="1900" dirty="0"/>
              <a:t> e informatica</a:t>
            </a:r>
            <a:endParaRPr sz="1900" dirty="0"/>
          </a:p>
          <a:p>
            <a:pPr marL="571500" lvl="0" indent="-330200" algn="l" rtl="0">
              <a:spcBef>
                <a:spcPts val="1000"/>
              </a:spcBef>
              <a:spcAft>
                <a:spcPts val="0"/>
              </a:spcAft>
              <a:buSzPts val="2000"/>
              <a:buChar char="•"/>
            </a:pPr>
            <a:r>
              <a:rPr lang="en-US" sz="1900" dirty="0" err="1"/>
              <a:t>Diapositiva</a:t>
            </a:r>
            <a:r>
              <a:rPr lang="en-US" sz="1900" dirty="0"/>
              <a:t> 8 - </a:t>
            </a:r>
            <a:r>
              <a:rPr lang="it-IT" sz="1900" dirty="0"/>
              <a:t>Disparità di genere nell’educazione all’informatica e alle STEM </a:t>
            </a:r>
          </a:p>
          <a:p>
            <a:pPr marL="571500" lvl="0" indent="-330200">
              <a:buSzPts val="2000"/>
            </a:pPr>
            <a:r>
              <a:rPr lang="en-US" sz="1900" dirty="0"/>
              <a:t>Diapositive 9 &amp; 10 - </a:t>
            </a:r>
            <a:r>
              <a:rPr lang="it-IT" sz="1900" dirty="0"/>
              <a:t>Disparità di genere nell’educazione all’informatica e alle STEM </a:t>
            </a:r>
          </a:p>
          <a:p>
            <a:pPr marL="571500" lvl="0" indent="-330200">
              <a:buSzPts val="2000"/>
            </a:pPr>
            <a:r>
              <a:rPr lang="en-US" sz="1900" dirty="0"/>
              <a:t>Diapositive 11 &amp; 12 - </a:t>
            </a:r>
            <a:r>
              <a:rPr lang="it-IT" sz="1900" dirty="0"/>
              <a:t>Comprendere le ragioni alla base della disparità di genere in ambito informatico</a:t>
            </a:r>
            <a:endParaRPr sz="1900" dirty="0"/>
          </a:p>
          <a:p>
            <a:pPr marL="571500" lvl="0" indent="-330200" algn="l" rtl="0">
              <a:spcBef>
                <a:spcPts val="1000"/>
              </a:spcBef>
              <a:spcAft>
                <a:spcPts val="0"/>
              </a:spcAft>
              <a:buSzPts val="2000"/>
              <a:buChar char="•"/>
            </a:pPr>
            <a:r>
              <a:rPr lang="en-US" sz="1900" dirty="0" err="1"/>
              <a:t>Diapositiva</a:t>
            </a:r>
            <a:r>
              <a:rPr lang="en-US" sz="1900" dirty="0"/>
              <a:t> 13 – </a:t>
            </a:r>
            <a:r>
              <a:rPr lang="it-IT" sz="1900" dirty="0"/>
              <a:t>Affrontare i nostri pregiudizi di genere</a:t>
            </a:r>
            <a:endParaRPr sz="1900" dirty="0"/>
          </a:p>
          <a:p>
            <a:pPr marL="571500" lvl="0" indent="-330200" algn="l" rtl="0">
              <a:spcBef>
                <a:spcPts val="1000"/>
              </a:spcBef>
              <a:spcAft>
                <a:spcPts val="0"/>
              </a:spcAft>
              <a:buSzPts val="2000"/>
              <a:buChar char="•"/>
            </a:pPr>
            <a:r>
              <a:rPr lang="en-US" sz="1900" dirty="0" err="1"/>
              <a:t>Diapositiva</a:t>
            </a:r>
            <a:r>
              <a:rPr lang="en-US" sz="1900" dirty="0"/>
              <a:t> 14 - </a:t>
            </a:r>
            <a:r>
              <a:rPr lang="it-IT" sz="1900" dirty="0"/>
              <a:t>Linguaggio, risorse e valutazioni inclusive di genere</a:t>
            </a:r>
            <a:endParaRPr sz="1900" dirty="0"/>
          </a:p>
        </p:txBody>
      </p:sp>
      <p:sp>
        <p:nvSpPr>
          <p:cNvPr id="151" name="Google Shape;151;g34d60cfd5f6_0_37"/>
          <p:cNvSpPr txBox="1">
            <a:spLocks noGrp="1"/>
          </p:cNvSpPr>
          <p:nvPr>
            <p:ph type="body" idx="1"/>
          </p:nvPr>
        </p:nvSpPr>
        <p:spPr>
          <a:xfrm>
            <a:off x="5970373" y="891375"/>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1900" dirty="0" err="1"/>
              <a:t>Diapositiva</a:t>
            </a:r>
            <a:r>
              <a:rPr lang="en-US" sz="1900" dirty="0"/>
              <a:t> 15 - </a:t>
            </a:r>
            <a:r>
              <a:rPr lang="it-IT" sz="1900" dirty="0"/>
              <a:t>Linguaggio, risorse e valutazioni inclusive di genere</a:t>
            </a:r>
          </a:p>
          <a:p>
            <a:pPr marL="571500" lvl="0" indent="-330200" algn="l" rtl="0">
              <a:spcBef>
                <a:spcPts val="1000"/>
              </a:spcBef>
              <a:spcAft>
                <a:spcPts val="0"/>
              </a:spcAft>
              <a:buSzPts val="2000"/>
              <a:buChar char="•"/>
            </a:pPr>
            <a:r>
              <a:rPr lang="en-US" sz="1900" dirty="0" err="1"/>
              <a:t>Diapositiva</a:t>
            </a:r>
            <a:r>
              <a:rPr lang="en-US" sz="1900" dirty="0"/>
              <a:t> 16 – </a:t>
            </a:r>
            <a:r>
              <a:rPr lang="it-IT" sz="1900" dirty="0"/>
              <a:t>Normalizzare gli insuccessi e incoraggiare la perseveranza</a:t>
            </a:r>
            <a:endParaRPr sz="1900" dirty="0"/>
          </a:p>
          <a:p>
            <a:pPr marL="571500" lvl="0" indent="-330200" algn="l" rtl="0">
              <a:spcBef>
                <a:spcPts val="1000"/>
              </a:spcBef>
              <a:spcAft>
                <a:spcPts val="0"/>
              </a:spcAft>
              <a:buSzPts val="2000"/>
              <a:buChar char="•"/>
            </a:pPr>
            <a:r>
              <a:rPr lang="en-US" sz="1900" dirty="0" err="1"/>
              <a:t>Diapositiva</a:t>
            </a:r>
            <a:r>
              <a:rPr lang="en-US" sz="1900" dirty="0"/>
              <a:t> 17 - </a:t>
            </a:r>
            <a:r>
              <a:rPr lang="it-IT" sz="1900" dirty="0"/>
              <a:t>Fuori dalla classe: incoraggiare la partecipazione all’informatica</a:t>
            </a:r>
          </a:p>
          <a:p>
            <a:pPr marL="571500" lvl="0" indent="-330200" algn="l" rtl="0">
              <a:spcBef>
                <a:spcPts val="1000"/>
              </a:spcBef>
              <a:spcAft>
                <a:spcPts val="0"/>
              </a:spcAft>
              <a:buSzPts val="2000"/>
              <a:buChar char="•"/>
            </a:pPr>
            <a:r>
              <a:rPr lang="en-US" sz="1900" dirty="0" err="1"/>
              <a:t>Diapositiva</a:t>
            </a:r>
            <a:r>
              <a:rPr lang="en-US" sz="1900" dirty="0"/>
              <a:t> 18 - </a:t>
            </a:r>
            <a:r>
              <a:rPr lang="it-IT" sz="1900" dirty="0"/>
              <a:t>Strategie pedagogiche: apprendimento esperienziale, </a:t>
            </a:r>
            <a:r>
              <a:rPr lang="it-IT" sz="1900" dirty="0" err="1"/>
              <a:t>tinkering</a:t>
            </a:r>
            <a:r>
              <a:rPr lang="it-IT" sz="1900" dirty="0"/>
              <a:t> e approcci basati sul gioco</a:t>
            </a:r>
          </a:p>
          <a:p>
            <a:pPr marL="571500" lvl="0" indent="-330200" algn="l" rtl="0">
              <a:spcBef>
                <a:spcPts val="1000"/>
              </a:spcBef>
              <a:spcAft>
                <a:spcPts val="0"/>
              </a:spcAft>
              <a:buSzPts val="2000"/>
              <a:buChar char="•"/>
            </a:pPr>
            <a:r>
              <a:rPr lang="en-US" sz="1900" dirty="0" err="1"/>
              <a:t>Diapositiva</a:t>
            </a:r>
            <a:r>
              <a:rPr lang="en-US" sz="1900" dirty="0"/>
              <a:t> 19 - </a:t>
            </a:r>
            <a:r>
              <a:rPr lang="en-US" sz="1900" dirty="0" err="1"/>
              <a:t>Creare</a:t>
            </a:r>
            <a:r>
              <a:rPr lang="en-US" sz="1900" dirty="0"/>
              <a:t> un </a:t>
            </a:r>
            <a:r>
              <a:rPr lang="en-US" sz="1900" dirty="0" err="1"/>
              <a:t>ambiente</a:t>
            </a:r>
            <a:r>
              <a:rPr lang="en-US" sz="1900" dirty="0"/>
              <a:t> di </a:t>
            </a:r>
            <a:r>
              <a:rPr lang="en-US" sz="1900" dirty="0" err="1"/>
              <a:t>classe</a:t>
            </a:r>
            <a:r>
              <a:rPr lang="en-US" sz="1900" dirty="0"/>
              <a:t> </a:t>
            </a:r>
            <a:r>
              <a:rPr lang="en-US" sz="1900" dirty="0" err="1"/>
              <a:t>inclusivo</a:t>
            </a:r>
            <a:endParaRPr sz="1900" dirty="0"/>
          </a:p>
          <a:p>
            <a:pPr marL="571500" lvl="0" indent="-330200" algn="l" rtl="0">
              <a:spcBef>
                <a:spcPts val="1000"/>
              </a:spcBef>
              <a:spcAft>
                <a:spcPts val="0"/>
              </a:spcAft>
              <a:buSzPts val="2000"/>
              <a:buChar char="•"/>
            </a:pPr>
            <a:r>
              <a:rPr lang="en-US" sz="1900" dirty="0" err="1"/>
              <a:t>Diapositiva</a:t>
            </a:r>
            <a:r>
              <a:rPr lang="en-US" sz="1900" dirty="0"/>
              <a:t> 20 - </a:t>
            </a:r>
            <a:r>
              <a:rPr lang="en-US" sz="1900" dirty="0" err="1"/>
              <a:t>Sintesi</a:t>
            </a:r>
            <a:r>
              <a:rPr lang="en-US" sz="1900" dirty="0"/>
              <a:t>: </a:t>
            </a:r>
            <a:r>
              <a:rPr lang="it-IT" sz="1900" dirty="0"/>
              <a:t>8 elementi dell’inclusione </a:t>
            </a:r>
            <a:r>
              <a:rPr lang="it-IT" sz="1900"/>
              <a:t>di genere</a:t>
            </a:r>
          </a:p>
          <a:p>
            <a:pPr marL="571500" lvl="0" indent="-330200" algn="l" rtl="0">
              <a:spcBef>
                <a:spcPts val="1000"/>
              </a:spcBef>
              <a:spcAft>
                <a:spcPts val="0"/>
              </a:spcAft>
              <a:buSzPts val="2000"/>
              <a:buChar char="•"/>
            </a:pPr>
            <a:r>
              <a:rPr lang="en-US" sz="1900"/>
              <a:t>Diapositiva</a:t>
            </a:r>
            <a:r>
              <a:rPr lang="en-US" sz="1900" dirty="0"/>
              <a:t> 21 – </a:t>
            </a:r>
            <a:r>
              <a:rPr lang="it-IT" sz="1900" dirty="0"/>
              <a:t>Riflessioni e conclusione</a:t>
            </a:r>
            <a:endParaRPr sz="1900" dirty="0"/>
          </a:p>
          <a:p>
            <a:pPr marL="571500" lvl="0" indent="-330200" algn="l" rtl="0">
              <a:spcBef>
                <a:spcPts val="1000"/>
              </a:spcBef>
              <a:spcAft>
                <a:spcPts val="0"/>
              </a:spcAft>
              <a:buSzPts val="2000"/>
              <a:buChar char="•"/>
            </a:pPr>
            <a:r>
              <a:rPr lang="en-US" sz="1900" dirty="0" err="1"/>
              <a:t>Diapositiva</a:t>
            </a:r>
            <a:r>
              <a:rPr lang="en-US" sz="1900" dirty="0"/>
              <a:t> 22 – </a:t>
            </a:r>
            <a:r>
              <a:rPr lang="it-IT" sz="1900" dirty="0"/>
              <a:t>Compiti aggiuntivi</a:t>
            </a:r>
            <a:endParaRPr sz="1900" dirty="0"/>
          </a:p>
          <a:p>
            <a:pPr marL="571500" lvl="0" indent="-330200" algn="l" rtl="0">
              <a:spcBef>
                <a:spcPts val="1000"/>
              </a:spcBef>
              <a:spcAft>
                <a:spcPts val="0"/>
              </a:spcAft>
              <a:buSzPts val="2000"/>
              <a:buChar char="•"/>
            </a:pPr>
            <a:r>
              <a:rPr lang="en-US" sz="1900" dirty="0" err="1"/>
              <a:t>Diapositiva</a:t>
            </a:r>
            <a:r>
              <a:rPr lang="en-US" sz="1900" dirty="0"/>
              <a:t> 23 – </a:t>
            </a:r>
            <a:r>
              <a:rPr lang="en-US" sz="1900" dirty="0" err="1"/>
              <a:t>Risorse</a:t>
            </a:r>
            <a:r>
              <a:rPr lang="en-US" sz="1900" dirty="0"/>
              <a:t> </a:t>
            </a:r>
            <a:r>
              <a:rPr lang="en-US" sz="1900" dirty="0" err="1"/>
              <a:t>aggiuntive</a:t>
            </a:r>
            <a:endParaRPr sz="1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dirty="0" err="1"/>
              <a:t>Risultati</a:t>
            </a:r>
            <a:r>
              <a:rPr lang="en-US" dirty="0"/>
              <a:t> di </a:t>
            </a:r>
            <a:r>
              <a:rPr lang="en-US" dirty="0" err="1"/>
              <a:t>apprendimento</a:t>
            </a:r>
            <a:r>
              <a:rPr lang="en-US" dirty="0"/>
              <a:t> </a:t>
            </a:r>
            <a:endParaRPr dirty="0"/>
          </a:p>
        </p:txBody>
      </p:sp>
      <p:sp>
        <p:nvSpPr>
          <p:cNvPr id="157" name="Google Shape;157;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None/>
            </a:pPr>
            <a:r>
              <a:rPr lang="it-IT" dirty="0"/>
              <a:t>Al termine del modulo, le e i docenti saranno in grado di:</a:t>
            </a:r>
            <a:endParaRPr dirty="0"/>
          </a:p>
          <a:p>
            <a:pPr marL="0" marR="0" lvl="0" indent="0" algn="l" rtl="0">
              <a:lnSpc>
                <a:spcPct val="90000"/>
              </a:lnSpc>
              <a:spcBef>
                <a:spcPts val="1000"/>
              </a:spcBef>
              <a:spcAft>
                <a:spcPts val="0"/>
              </a:spcAft>
              <a:buNone/>
            </a:pPr>
            <a:endParaRPr dirty="0"/>
          </a:p>
          <a:p>
            <a:pPr marL="457200" lvl="0" indent="-368300" algn="l" rtl="0">
              <a:spcBef>
                <a:spcPts val="1000"/>
              </a:spcBef>
              <a:spcAft>
                <a:spcPts val="0"/>
              </a:spcAft>
              <a:buSzPts val="2200"/>
              <a:buChar char="•"/>
            </a:pPr>
            <a:r>
              <a:rPr lang="it-IT" dirty="0"/>
              <a:t>individuare e mettere in pratica le caratteristiche dei compiti inclusivi in termini di genere che supportano l’inclusione di genere, in particolare nell’informatica delle </a:t>
            </a:r>
            <a:r>
              <a:rPr lang="it-IT"/>
              <a:t>scuola secondaria</a:t>
            </a:r>
            <a:r>
              <a:rPr lang="it-IT" dirty="0"/>
              <a:t>, e spiegare in che modo queste caratteristiche contribuiscano a ridurre i pregiudizi di genere e a incoraggiare una partecipazione egualitaria.</a:t>
            </a:r>
          </a:p>
          <a:p>
            <a:pPr marL="457200" lvl="0" indent="-368300" algn="l" rtl="0">
              <a:spcBef>
                <a:spcPts val="1000"/>
              </a:spcBef>
              <a:spcAft>
                <a:spcPts val="0"/>
              </a:spcAft>
              <a:buSzPts val="2200"/>
              <a:buChar char="•"/>
            </a:pPr>
            <a:endParaRPr lang="it-IT" dirty="0"/>
          </a:p>
          <a:p>
            <a:pPr marL="457200" lvl="0" indent="-368300" algn="l" rtl="0">
              <a:spcBef>
                <a:spcPts val="1000"/>
              </a:spcBef>
              <a:spcAft>
                <a:spcPts val="0"/>
              </a:spcAft>
              <a:buSzPts val="2200"/>
              <a:buChar char="•"/>
            </a:pPr>
            <a:r>
              <a:rPr lang="it-IT" dirty="0"/>
              <a:t>Attuare strategie per la promozione dell’inclusività di genere nelle pratiche di insegnamento dell’informatica, tenendo in considerazione le buone pratiche della ricerca e i casi di studio della classe.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Introduzione</a:t>
            </a:r>
            <a:r>
              <a:rPr lang="en-US" sz="2800" b="1" dirty="0">
                <a:solidFill>
                  <a:srgbClr val="FFFFFF"/>
                </a:solidFill>
              </a:rPr>
              <a:t> e </a:t>
            </a:r>
            <a:r>
              <a:rPr lang="en-US" sz="2800" b="1" dirty="0" err="1">
                <a:solidFill>
                  <a:srgbClr val="FFFFFF"/>
                </a:solidFill>
              </a:rPr>
              <a:t>contenuto</a:t>
            </a:r>
            <a:r>
              <a:rPr lang="en-US" sz="2800" b="1" dirty="0">
                <a:solidFill>
                  <a:srgbClr val="FFFFFF"/>
                </a:solidFill>
              </a:rPr>
              <a:t> della lezione</a:t>
            </a:r>
            <a:endParaRPr sz="2800" b="1" dirty="0">
              <a:solidFill>
                <a:srgbClr val="FFFFFF"/>
              </a:solidFill>
            </a:endParaRPr>
          </a:p>
        </p:txBody>
      </p:sp>
      <p:sp>
        <p:nvSpPr>
          <p:cNvPr id="163" name="Google Shape;163;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it-IT" dirty="0">
                <a:solidFill>
                  <a:srgbClr val="1D1D1B"/>
                </a:solidFill>
              </a:rPr>
              <a:t>In questa unità, le e i discenti apprenderanno a:</a:t>
            </a:r>
          </a:p>
          <a:p>
            <a:pPr marL="457200" lvl="0" indent="-298450" algn="l" rtl="0">
              <a:lnSpc>
                <a:spcPct val="115000"/>
              </a:lnSpc>
              <a:spcBef>
                <a:spcPts val="1200"/>
              </a:spcBef>
              <a:spcAft>
                <a:spcPts val="0"/>
              </a:spcAft>
              <a:buClr>
                <a:srgbClr val="000000"/>
              </a:buClr>
              <a:buSzPts val="1100"/>
              <a:buChar char="●"/>
            </a:pPr>
            <a:r>
              <a:rPr lang="it-IT" dirty="0">
                <a:solidFill>
                  <a:srgbClr val="1D1D1B"/>
                </a:solidFill>
              </a:rPr>
              <a:t>Riconoscere l’importanza dell’insegnamento e della valutazione inclusive in termini di genere nell’educazione all’informatica</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Riflettere in maniera critica sui pregiudizi di genere inconsci</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Comprendere la terminologia essenziale e allenare l’uso del linguaggio inclusivo</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Utilizzare il linguaggio inclusivo ed esempi rilevanti, al fine di creare un ambiente di apprendimento accogliente ed egualitario.</a:t>
            </a:r>
          </a:p>
          <a:p>
            <a:pPr marL="457200" lvl="0" indent="-298450" algn="l" rtl="0">
              <a:lnSpc>
                <a:spcPct val="115000"/>
              </a:lnSpc>
              <a:spcBef>
                <a:spcPts val="0"/>
              </a:spcBef>
              <a:spcAft>
                <a:spcPts val="0"/>
              </a:spcAft>
              <a:buClr>
                <a:srgbClr val="1D1D1B"/>
              </a:buClr>
              <a:buSzPts val="1100"/>
              <a:buChar char="●"/>
            </a:pPr>
            <a:r>
              <a:rPr lang="it-IT" dirty="0">
                <a:solidFill>
                  <a:srgbClr val="1D1D1B"/>
                </a:solidFill>
              </a:rPr>
              <a:t>Modificare i metodi di valutazione in modo che siano giusti e che supportino l’apprendimento di tutte le e tutti i discenti.</a:t>
            </a:r>
          </a:p>
          <a:p>
            <a:pPr marL="457200" lvl="0" indent="-298450" algn="l" rtl="0">
              <a:lnSpc>
                <a:spcPct val="115000"/>
              </a:lnSpc>
              <a:spcBef>
                <a:spcPts val="0"/>
              </a:spcBef>
              <a:spcAft>
                <a:spcPts val="0"/>
              </a:spcAft>
              <a:buClr>
                <a:srgbClr val="1D1D1B"/>
              </a:buClr>
              <a:buSzPts val="1100"/>
              <a:buChar char="●"/>
            </a:pPr>
            <a:r>
              <a:rPr lang="it-IT" dirty="0">
                <a:solidFill>
                  <a:srgbClr val="1D1D1B"/>
                </a:solidFill>
              </a:rPr>
              <a:t>Attuare strategie formative pratiche che promuovano attivamente l’inclusione e incoraggino la partecipazione delle bambine, delle ragazze e delle minoranze di genere.</a:t>
            </a:r>
          </a:p>
          <a:p>
            <a:pPr marL="0" lvl="0" indent="0" algn="l" rtl="0">
              <a:lnSpc>
                <a:spcPct val="90000"/>
              </a:lnSpc>
              <a:spcBef>
                <a:spcPts val="1200"/>
              </a:spcBef>
              <a:spcAft>
                <a:spcPts val="0"/>
              </a:spcAft>
              <a:buClr>
                <a:schemeClr val="accent4"/>
              </a:buClr>
              <a:buSzPts val="1800"/>
              <a:buNone/>
            </a:pPr>
            <a:endParaRPr lang="it-IT" dirty="0"/>
          </a:p>
          <a:p>
            <a:pPr marL="0" lvl="0" indent="0" algn="l" rtl="0">
              <a:lnSpc>
                <a:spcPct val="90000"/>
              </a:lnSpc>
              <a:spcBef>
                <a:spcPts val="0"/>
              </a:spcBef>
              <a:spcAft>
                <a:spcPts val="0"/>
              </a:spcAft>
              <a:buClr>
                <a:schemeClr val="accent4"/>
              </a:buClr>
              <a:buSzPts val="1800"/>
              <a:buNone/>
            </a:pPr>
            <a:r>
              <a:rPr lang="en-US" dirty="0"/>
              <a:t>Attività</a:t>
            </a:r>
            <a:endParaRPr dirty="0"/>
          </a:p>
          <a:p>
            <a:pPr marL="0" lvl="0" indent="0" algn="l" rtl="0">
              <a:lnSpc>
                <a:spcPct val="90000"/>
              </a:lnSpc>
              <a:spcBef>
                <a:spcPts val="0"/>
              </a:spcBef>
              <a:spcAft>
                <a:spcPts val="0"/>
              </a:spcAft>
              <a:buClr>
                <a:schemeClr val="accent4"/>
              </a:buClr>
              <a:buSzPts val="1800"/>
              <a:buNone/>
            </a:pPr>
            <a:r>
              <a:rPr lang="it-IT" dirty="0"/>
              <a:t> </a:t>
            </a:r>
          </a:p>
          <a:p>
            <a:pPr marL="800100" lvl="0" indent="-342900" algn="l" rtl="0">
              <a:lnSpc>
                <a:spcPct val="90000"/>
              </a:lnSpc>
              <a:spcBef>
                <a:spcPts val="0"/>
              </a:spcBef>
              <a:spcAft>
                <a:spcPts val="0"/>
              </a:spcAft>
              <a:buClr>
                <a:schemeClr val="accent4"/>
              </a:buClr>
              <a:buSzPts val="1800"/>
              <a:buFont typeface="Arial"/>
              <a:buAutoNum type="arabicPeriod"/>
            </a:pPr>
            <a:r>
              <a:rPr lang="it-IT" dirty="0"/>
              <a:t>Esplorazione dei pregiudizi di genere nell’ambito dell’informatica</a:t>
            </a:r>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Linguaggio</a:t>
            </a:r>
            <a:r>
              <a:rPr lang="en-US" dirty="0"/>
              <a:t> inclusive </a:t>
            </a:r>
            <a:r>
              <a:rPr lang="en-US" dirty="0" err="1"/>
              <a:t>durante</a:t>
            </a:r>
            <a:r>
              <a:rPr lang="en-US" dirty="0"/>
              <a:t> le lezioni di informatica</a:t>
            </a:r>
            <a:endParaRPr dirty="0"/>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Strategie</a:t>
            </a:r>
            <a:r>
              <a:rPr lang="en-US" dirty="0"/>
              <a:t> di </a:t>
            </a:r>
            <a:r>
              <a:rPr lang="en-US" dirty="0" err="1"/>
              <a:t>insegnamento</a:t>
            </a:r>
            <a:r>
              <a:rPr lang="en-US" dirty="0"/>
              <a:t> inclusive</a:t>
            </a:r>
            <a:endParaRPr dirty="0"/>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Creazione</a:t>
            </a:r>
            <a:r>
              <a:rPr lang="en-US" dirty="0"/>
              <a:t> di un </a:t>
            </a:r>
            <a:r>
              <a:rPr lang="en-US" dirty="0" err="1"/>
              <a:t>ambiente</a:t>
            </a:r>
            <a:r>
              <a:rPr lang="en-US" dirty="0"/>
              <a:t> di </a:t>
            </a:r>
            <a:r>
              <a:rPr lang="en-US" dirty="0" err="1"/>
              <a:t>classe</a:t>
            </a:r>
            <a:r>
              <a:rPr lang="en-US" dirty="0"/>
              <a:t> </a:t>
            </a:r>
            <a:r>
              <a:rPr lang="en-US" dirty="0" err="1"/>
              <a:t>inclusivo</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Regole</a:t>
            </a:r>
            <a:r>
              <a:rPr lang="en-US" sz="2800" b="1" dirty="0">
                <a:solidFill>
                  <a:srgbClr val="FFFFFF"/>
                </a:solidFill>
              </a:rPr>
              <a:t> di base per la </a:t>
            </a:r>
            <a:r>
              <a:rPr lang="en-US" sz="2800" b="1" dirty="0" err="1">
                <a:solidFill>
                  <a:srgbClr val="FFFFFF"/>
                </a:solidFill>
              </a:rPr>
              <a:t>discussione</a:t>
            </a:r>
            <a:endParaRPr sz="2800" b="1" dirty="0">
              <a:solidFill>
                <a:srgbClr val="FFFFFF"/>
              </a:solidFill>
            </a:endParaRPr>
          </a:p>
        </p:txBody>
      </p:sp>
      <p:pic>
        <p:nvPicPr>
          <p:cNvPr id="169" name="Google Shape;169;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Riscaldamento</a:t>
            </a:r>
            <a:r>
              <a:rPr lang="en-US" sz="2800" b="1" dirty="0">
                <a:solidFill>
                  <a:srgbClr val="FFFFFF"/>
                </a:solidFill>
              </a:rPr>
              <a:t>: il </a:t>
            </a:r>
            <a:r>
              <a:rPr lang="en-US" sz="2800" b="1" dirty="0" err="1">
                <a:solidFill>
                  <a:srgbClr val="FFFFFF"/>
                </a:solidFill>
              </a:rPr>
              <a:t>genere</a:t>
            </a:r>
            <a:r>
              <a:rPr lang="en-US" sz="2800" b="1" dirty="0">
                <a:solidFill>
                  <a:srgbClr val="FFFFFF"/>
                </a:solidFill>
              </a:rPr>
              <a:t> e </a:t>
            </a:r>
            <a:r>
              <a:rPr lang="en-US" sz="2800" b="1" dirty="0" err="1">
                <a:solidFill>
                  <a:srgbClr val="FFFFFF"/>
                </a:solidFill>
              </a:rPr>
              <a:t>l’informatica</a:t>
            </a:r>
            <a:endParaRPr dirty="0">
              <a:solidFill>
                <a:srgbClr val="FFFFFF"/>
              </a:solidFill>
            </a:endParaRPr>
          </a:p>
        </p:txBody>
      </p:sp>
      <p:sp>
        <p:nvSpPr>
          <p:cNvPr id="175" name="Google Shape;175;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a:t>Nella </a:t>
            </a:r>
            <a:r>
              <a:rPr lang="en-US" sz="2500" dirty="0" err="1"/>
              <a:t>vostra</a:t>
            </a:r>
            <a:r>
              <a:rPr lang="en-US" sz="2500" dirty="0"/>
              <a:t> </a:t>
            </a:r>
            <a:r>
              <a:rPr lang="en-US" sz="2500" dirty="0" err="1"/>
              <a:t>scuola</a:t>
            </a:r>
            <a:r>
              <a:rPr lang="en-US" sz="2500" dirty="0"/>
              <a:t>, </a:t>
            </a:r>
            <a:r>
              <a:rPr lang="en-US" sz="2500" dirty="0" err="1"/>
              <a:t>l’inclusion</a:t>
            </a:r>
            <a:r>
              <a:rPr lang="en-US" sz="2500" dirty="0"/>
              <a:t> di </a:t>
            </a:r>
            <a:r>
              <a:rPr lang="en-US" sz="2500" dirty="0" err="1"/>
              <a:t>genere</a:t>
            </a:r>
            <a:r>
              <a:rPr lang="en-US" sz="2500" dirty="0"/>
              <a:t> </a:t>
            </a:r>
            <a:r>
              <a:rPr lang="en-US" sz="2500" dirty="0" err="1"/>
              <a:t>nell’informatica</a:t>
            </a:r>
            <a:r>
              <a:rPr lang="en-US" sz="2500" dirty="0"/>
              <a:t> è un </a:t>
            </a:r>
            <a:r>
              <a:rPr lang="en-US" sz="2500" dirty="0" err="1"/>
              <a:t>problema</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Nella </a:t>
            </a:r>
            <a:r>
              <a:rPr lang="en-US" sz="2500" dirty="0" err="1"/>
              <a:t>vostra</a:t>
            </a:r>
            <a:r>
              <a:rPr lang="en-US" sz="2500" dirty="0"/>
              <a:t> </a:t>
            </a:r>
            <a:r>
              <a:rPr lang="en-US" sz="2500" dirty="0" err="1"/>
              <a:t>esperienza</a:t>
            </a:r>
            <a:r>
              <a:rPr lang="en-US" sz="2500" dirty="0"/>
              <a:t>, </a:t>
            </a:r>
            <a:r>
              <a:rPr lang="en-US" sz="2500" dirty="0" err="1"/>
              <a:t>i</a:t>
            </a:r>
            <a:r>
              <a:rPr lang="en-US" sz="2500" dirty="0"/>
              <a:t> </a:t>
            </a:r>
            <a:r>
              <a:rPr lang="en-US" sz="2500" dirty="0" err="1"/>
              <a:t>ragazzi</a:t>
            </a:r>
            <a:r>
              <a:rPr lang="en-US" sz="2500" dirty="0"/>
              <a:t> </a:t>
            </a:r>
            <a:r>
              <a:rPr lang="en-US" sz="2500" dirty="0" err="1"/>
              <a:t>raggiungo</a:t>
            </a:r>
            <a:r>
              <a:rPr lang="en-US" sz="2500" dirty="0"/>
              <a:t> </a:t>
            </a:r>
            <a:r>
              <a:rPr lang="en-US" sz="2500" dirty="0" err="1"/>
              <a:t>livelli</a:t>
            </a:r>
            <a:r>
              <a:rPr lang="en-US" sz="2500" dirty="0"/>
              <a:t> </a:t>
            </a:r>
            <a:r>
              <a:rPr lang="en-US" sz="2500" dirty="0" err="1"/>
              <a:t>più</a:t>
            </a:r>
            <a:r>
              <a:rPr lang="en-US" sz="2500" dirty="0"/>
              <a:t> alti di </a:t>
            </a:r>
            <a:r>
              <a:rPr lang="en-US" sz="2500" dirty="0" err="1"/>
              <a:t>educazione</a:t>
            </a:r>
            <a:r>
              <a:rPr lang="en-US" sz="2500" dirty="0"/>
              <a:t> </a:t>
            </a:r>
            <a:r>
              <a:rPr lang="en-US" sz="2500" dirty="0" err="1"/>
              <a:t>all’informatica</a:t>
            </a:r>
            <a:r>
              <a:rPr lang="en-US" sz="2500" dirty="0"/>
              <a:t> rispetto alle </a:t>
            </a:r>
            <a:r>
              <a:rPr lang="en-US" sz="2500" dirty="0" err="1"/>
              <a:t>ragazze</a:t>
            </a:r>
            <a:r>
              <a:rPr lang="en-US" sz="2500" dirty="0"/>
              <a:t> e alle </a:t>
            </a:r>
            <a:r>
              <a:rPr lang="en-US" sz="2500" dirty="0" err="1"/>
              <a:t>minoranze</a:t>
            </a:r>
            <a:r>
              <a:rPr lang="en-US" sz="2500" dirty="0"/>
              <a:t> di </a:t>
            </a:r>
            <a:r>
              <a:rPr lang="en-US" sz="2500" dirty="0" err="1"/>
              <a:t>genere</a:t>
            </a:r>
            <a:r>
              <a:rPr lang="en-US" sz="2500" dirty="0"/>
              <a:t>? </a:t>
            </a:r>
            <a:r>
              <a:rPr lang="en-US" sz="2500" dirty="0" err="1"/>
              <a:t>Perché</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Ritenete</a:t>
            </a:r>
            <a:r>
              <a:rPr lang="en-US" sz="2500" dirty="0"/>
              <a:t> </a:t>
            </a:r>
            <a:r>
              <a:rPr lang="en-US" sz="2500" dirty="0" err="1"/>
              <a:t>che</a:t>
            </a:r>
            <a:r>
              <a:rPr lang="en-US" sz="2500" dirty="0"/>
              <a:t> la </a:t>
            </a:r>
            <a:r>
              <a:rPr lang="en-US" sz="2500" dirty="0" err="1"/>
              <a:t>rappresentazione</a:t>
            </a:r>
            <a:r>
              <a:rPr lang="en-US" sz="2500" dirty="0"/>
              <a:t> di </a:t>
            </a:r>
            <a:r>
              <a:rPr lang="en-US" sz="2500" dirty="0" err="1"/>
              <a:t>genere</a:t>
            </a:r>
            <a:r>
              <a:rPr lang="en-US" sz="2500" dirty="0"/>
              <a:t> </a:t>
            </a:r>
            <a:r>
              <a:rPr lang="en-US" sz="2500" dirty="0" err="1"/>
              <a:t>nell’informatica</a:t>
            </a:r>
            <a:r>
              <a:rPr lang="en-US" sz="2500" dirty="0"/>
              <a:t> </a:t>
            </a:r>
            <a:r>
              <a:rPr lang="en-US" sz="2500" dirty="0" err="1"/>
              <a:t>sia</a:t>
            </a:r>
            <a:r>
              <a:rPr lang="en-US" sz="2500" dirty="0"/>
              <a:t> </a:t>
            </a:r>
            <a:r>
              <a:rPr lang="en-US" sz="2500" dirty="0" err="1"/>
              <a:t>una</a:t>
            </a:r>
            <a:r>
              <a:rPr lang="en-US" sz="2500" dirty="0"/>
              <a:t> </a:t>
            </a:r>
            <a:r>
              <a:rPr lang="en-US" sz="2500" dirty="0" err="1"/>
              <a:t>tematica</a:t>
            </a:r>
            <a:r>
              <a:rPr lang="en-US" sz="2500" dirty="0"/>
              <a:t> </a:t>
            </a:r>
            <a:r>
              <a:rPr lang="en-US" sz="2500" dirty="0" err="1"/>
              <a:t>importante</a:t>
            </a:r>
            <a:r>
              <a:rPr lang="en-US" sz="2500" dirty="0"/>
              <a:t>?</a:t>
            </a:r>
            <a:endParaRPr sz="2500" dirty="0"/>
          </a:p>
        </p:txBody>
      </p:sp>
      <p:sp>
        <p:nvSpPr>
          <p:cNvPr id="176" name="Google Shape;176;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Attività 1: </a:t>
            </a:r>
            <a:r>
              <a:rPr lang="en-US" dirty="0" err="1"/>
              <a:t>sondaggio</a:t>
            </a:r>
            <a:r>
              <a:rPr lang="en-US" dirty="0"/>
              <a:t> e </a:t>
            </a:r>
            <a:r>
              <a:rPr lang="en-US" dirty="0" err="1"/>
              <a:t>discussione</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Disparità di genere nell’educazione all’informatica e alle STEM </a:t>
            </a:r>
            <a:endParaRPr dirty="0">
              <a:solidFill>
                <a:srgbClr val="FFFFFF"/>
              </a:solidFill>
            </a:endParaRPr>
          </a:p>
        </p:txBody>
      </p:sp>
      <p:sp>
        <p:nvSpPr>
          <p:cNvPr id="182" name="Google Shape;182;g345e120be2b_0_20"/>
          <p:cNvSpPr txBox="1">
            <a:spLocks noGrp="1"/>
          </p:cNvSpPr>
          <p:nvPr>
            <p:ph type="body" idx="2"/>
          </p:nvPr>
        </p:nvSpPr>
        <p:spPr>
          <a:xfrm>
            <a:off x="433375" y="1415975"/>
            <a:ext cx="5330400" cy="5427174"/>
          </a:xfrm>
          <a:prstGeom prst="rect">
            <a:avLst/>
          </a:prstGeom>
          <a:noFill/>
          <a:ln>
            <a:noFill/>
          </a:ln>
        </p:spPr>
        <p:txBody>
          <a:bodyPr spcFirstLastPara="1" wrap="square" lIns="91425" tIns="45700" rIns="91425" bIns="45700" anchor="t" anchorCtr="0">
            <a:noAutofit/>
          </a:bodyPr>
          <a:lstStyle/>
          <a:p>
            <a:pPr lvl="0" indent="-342900">
              <a:lnSpc>
                <a:spcPct val="107916"/>
              </a:lnSpc>
              <a:spcBef>
                <a:spcPts val="0"/>
              </a:spcBef>
              <a:buClr>
                <a:srgbClr val="151515"/>
              </a:buClr>
              <a:buFont typeface="Calibri"/>
              <a:buChar char="●"/>
            </a:pPr>
            <a:r>
              <a:rPr lang="it-IT" dirty="0"/>
              <a:t>Le donne rappresentano ⅓ delle persone laureate nelle STEM  (</a:t>
            </a:r>
            <a:r>
              <a:rPr lang="it-IT" u="sng" dirty="0">
                <a:hlinkClick r:id="rId3"/>
              </a:rPr>
              <a:t>Eurostat, 2022</a:t>
            </a:r>
            <a:r>
              <a:rPr lang="it-IT" dirty="0"/>
              <a:t>) e ⅕ delle figure esperte in ambito informatico (</a:t>
            </a:r>
            <a:r>
              <a:rPr lang="it-IT" u="sng" dirty="0">
                <a:hlinkClick r:id="rId4"/>
              </a:rPr>
              <a:t>Digital Decade Progress Report, 2024</a:t>
            </a:r>
            <a:r>
              <a:rPr lang="it-IT" dirty="0"/>
              <a:t>)</a:t>
            </a:r>
            <a:r>
              <a:rPr lang="en-US" dirty="0">
                <a:solidFill>
                  <a:srgbClr val="151515"/>
                </a:solidFill>
              </a:rPr>
              <a:t>.</a:t>
            </a:r>
            <a:br>
              <a:rPr lang="en-US" dirty="0">
                <a:solidFill>
                  <a:srgbClr val="151515"/>
                </a:solidFill>
                <a:highlight>
                  <a:srgbClr val="FFFFFF"/>
                </a:highlight>
              </a:rPr>
            </a:br>
            <a:endParaRPr lang="en-US"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dirty="0" err="1">
                <a:solidFill>
                  <a:srgbClr val="151515"/>
                </a:solidFill>
                <a:highlight>
                  <a:srgbClr val="FFFFFF"/>
                </a:highlight>
              </a:rPr>
              <a:t>L’interesse</a:t>
            </a:r>
            <a:r>
              <a:rPr lang="en-US" dirty="0">
                <a:solidFill>
                  <a:srgbClr val="151515"/>
                </a:solidFill>
                <a:highlight>
                  <a:srgbClr val="FFFFFF"/>
                </a:highlight>
              </a:rPr>
              <a:t> per </a:t>
            </a:r>
            <a:r>
              <a:rPr lang="en-US" dirty="0" err="1">
                <a:solidFill>
                  <a:srgbClr val="151515"/>
                </a:solidFill>
                <a:highlight>
                  <a:srgbClr val="FFFFFF"/>
                </a:highlight>
              </a:rPr>
              <a:t>l’informatica</a:t>
            </a:r>
            <a:r>
              <a:rPr lang="en-US" dirty="0">
                <a:solidFill>
                  <a:srgbClr val="151515"/>
                </a:solidFill>
                <a:highlight>
                  <a:srgbClr val="FFFFFF"/>
                </a:highlight>
              </a:rPr>
              <a:t> è </a:t>
            </a:r>
            <a:r>
              <a:rPr lang="en-US" dirty="0" err="1">
                <a:solidFill>
                  <a:srgbClr val="151515"/>
                </a:solidFill>
                <a:highlight>
                  <a:srgbClr val="FFFFFF"/>
                </a:highlight>
              </a:rPr>
              <a:t>particolarmente</a:t>
            </a:r>
            <a:r>
              <a:rPr lang="en-US" dirty="0">
                <a:solidFill>
                  <a:srgbClr val="151515"/>
                </a:solidFill>
                <a:highlight>
                  <a:srgbClr val="FFFFFF"/>
                </a:highlight>
              </a:rPr>
              <a:t> basso </a:t>
            </a:r>
            <a:r>
              <a:rPr lang="en-US" dirty="0" err="1">
                <a:solidFill>
                  <a:srgbClr val="151515"/>
                </a:solidFill>
                <a:highlight>
                  <a:srgbClr val="FFFFFF"/>
                </a:highlight>
              </a:rPr>
              <a:t>tra</a:t>
            </a:r>
            <a:r>
              <a:rPr lang="en-US" dirty="0">
                <a:solidFill>
                  <a:srgbClr val="151515"/>
                </a:solidFill>
                <a:highlight>
                  <a:srgbClr val="FFFFFF"/>
                </a:highlight>
              </a:rPr>
              <a:t> le </a:t>
            </a:r>
            <a:r>
              <a:rPr lang="en-US" dirty="0" err="1">
                <a:solidFill>
                  <a:srgbClr val="151515"/>
                </a:solidFill>
                <a:highlight>
                  <a:srgbClr val="FFFFFF"/>
                </a:highlight>
              </a:rPr>
              <a:t>ragazze</a:t>
            </a:r>
            <a:r>
              <a:rPr lang="en-US" dirty="0">
                <a:solidFill>
                  <a:srgbClr val="151515"/>
                </a:solidFill>
                <a:highlight>
                  <a:srgbClr val="FFFFFF"/>
                </a:highlight>
              </a:rPr>
              <a:t> e le e </a:t>
            </a:r>
            <a:r>
              <a:rPr lang="en-US" dirty="0" err="1">
                <a:solidFill>
                  <a:srgbClr val="151515"/>
                </a:solidFill>
                <a:highlight>
                  <a:srgbClr val="FFFFFF"/>
                </a:highlight>
              </a:rPr>
              <a:t>gli</a:t>
            </a:r>
            <a:r>
              <a:rPr lang="en-US" dirty="0">
                <a:solidFill>
                  <a:srgbClr val="151515"/>
                </a:solidFill>
                <a:highlight>
                  <a:srgbClr val="FFFFFF"/>
                </a:highlight>
              </a:rPr>
              <a:t> student non </a:t>
            </a:r>
            <a:r>
              <a:rPr lang="en-US" dirty="0" err="1">
                <a:solidFill>
                  <a:srgbClr val="151515"/>
                </a:solidFill>
                <a:highlight>
                  <a:srgbClr val="FFFFFF"/>
                </a:highlight>
              </a:rPr>
              <a:t>binari</a:t>
            </a:r>
            <a:r>
              <a:rPr lang="en-US" dirty="0">
                <a:solidFill>
                  <a:srgbClr val="151515"/>
                </a:solidFill>
                <a:highlight>
                  <a:srgbClr val="FFFFFF"/>
                </a:highlight>
              </a:rPr>
              <a:t> (</a:t>
            </a:r>
            <a:r>
              <a:rPr lang="en-US" u="sng" dirty="0">
                <a:solidFill>
                  <a:schemeClr val="hlink"/>
                </a:solidFill>
                <a:highlight>
                  <a:srgbClr val="FFFFFF"/>
                </a:highlight>
                <a:hlinkClick r:id="rId5"/>
              </a:rPr>
              <a:t>Ren, 2022)</a:t>
            </a:r>
            <a:r>
              <a:rPr lang="en-US" dirty="0">
                <a:solidFill>
                  <a:srgbClr val="151515"/>
                </a:solidFill>
                <a:highlight>
                  <a:srgbClr val="FFFFFF"/>
                </a:highlight>
              </a:rPr>
              <a:t>.</a:t>
            </a:r>
            <a:br>
              <a:rPr lang="en-US" dirty="0">
                <a:solidFill>
                  <a:srgbClr val="151515"/>
                </a:solidFill>
                <a:highlight>
                  <a:srgbClr val="FFFFFF"/>
                </a:highlight>
              </a:rPr>
            </a:br>
            <a:endParaRPr lang="en-US" dirty="0">
              <a:solidFill>
                <a:srgbClr val="151515"/>
              </a:solidFill>
              <a:highlight>
                <a:srgbClr val="FFFFFF"/>
              </a:highlight>
            </a:endParaRPr>
          </a:p>
          <a:p>
            <a:pPr indent="-342900">
              <a:spcBef>
                <a:spcPts val="0"/>
              </a:spcBef>
              <a:buClr>
                <a:srgbClr val="151515"/>
              </a:buClr>
              <a:buFont typeface="Calibri"/>
              <a:buChar char="●"/>
            </a:pPr>
            <a:r>
              <a:rPr lang="it-IT" dirty="0">
                <a:highlight>
                  <a:srgbClr val="FFFFFF"/>
                </a:highlight>
              </a:rPr>
              <a:t>Le ragazze in giovane età tendono a ottenere risultati migliori in informatica rispetto ai ragazzi. Tuttavia, sono più propense a perdere interesse nelle STEM con l’età (</a:t>
            </a:r>
            <a:r>
              <a:rPr lang="it-IT" u="sng" dirty="0" err="1">
                <a:highlight>
                  <a:srgbClr val="FFFFFF"/>
                </a:highlight>
                <a:hlinkClick r:id="rId6"/>
              </a:rPr>
              <a:t>SheFigures</a:t>
            </a:r>
            <a:r>
              <a:rPr lang="it-IT" u="sng" dirty="0">
                <a:highlight>
                  <a:srgbClr val="FFFFFF"/>
                </a:highlight>
                <a:hlinkClick r:id="rId6"/>
              </a:rPr>
              <a:t>, 2021</a:t>
            </a:r>
            <a:r>
              <a:rPr lang="it-IT" dirty="0">
                <a:highlight>
                  <a:srgbClr val="FFFFFF"/>
                </a:highlight>
              </a:rPr>
              <a:t>). </a:t>
            </a:r>
            <a:br>
              <a:rPr lang="en-US" dirty="0">
                <a:solidFill>
                  <a:srgbClr val="151515"/>
                </a:solidFill>
                <a:highlight>
                  <a:srgbClr val="FFFFFF"/>
                </a:highlight>
              </a:rPr>
            </a:br>
            <a:endParaRPr dirty="0">
              <a:solidFill>
                <a:srgbClr val="151515"/>
              </a:solidFill>
              <a:highlight>
                <a:srgbClr val="FFFFFF"/>
              </a:highlight>
            </a:endParaRPr>
          </a:p>
          <a:p>
            <a:pPr indent="-342900">
              <a:spcBef>
                <a:spcPts val="0"/>
              </a:spcBef>
              <a:buClr>
                <a:srgbClr val="151515"/>
              </a:buClr>
              <a:buFont typeface="Calibri"/>
              <a:buChar char="●"/>
            </a:pPr>
            <a:r>
              <a:rPr lang="it-IT" dirty="0">
                <a:highlight>
                  <a:srgbClr val="FFFFFF"/>
                </a:highlight>
              </a:rPr>
              <a:t>L’interesse nell’informatica sembra subire un calo repentino nelle ragazze durante i primi anni della scuola secondaria di primo grado (circa 11-12 anni), con un recupero minimo negli anni formativi successivi </a:t>
            </a:r>
            <a:r>
              <a:rPr lang="en-US" dirty="0">
                <a:solidFill>
                  <a:srgbClr val="151515"/>
                </a:solidFill>
                <a:highlight>
                  <a:srgbClr val="FFFFFF"/>
                </a:highlight>
              </a:rPr>
              <a:t>(</a:t>
            </a:r>
            <a:r>
              <a:rPr lang="en-US" u="sng" dirty="0">
                <a:solidFill>
                  <a:schemeClr val="hlink"/>
                </a:solidFill>
                <a:highlight>
                  <a:srgbClr val="FFFFFF"/>
                </a:highlight>
                <a:hlinkClick r:id="rId7"/>
              </a:rPr>
              <a:t>De Wit et al., 2023</a:t>
            </a:r>
            <a:r>
              <a:rPr lang="en-US" dirty="0">
                <a:solidFill>
                  <a:srgbClr val="151515"/>
                </a:solidFill>
                <a:highlight>
                  <a:srgbClr val="FFFFFF"/>
                </a:highlight>
              </a:rPr>
              <a:t>; </a:t>
            </a:r>
            <a:r>
              <a:rPr lang="en-US" u="sng" dirty="0">
                <a:solidFill>
                  <a:schemeClr val="hlink"/>
                </a:solidFill>
                <a:highlight>
                  <a:srgbClr val="FFFFFF"/>
                </a:highlight>
                <a:hlinkClick r:id="rId8"/>
              </a:rPr>
              <a:t>Happe et al., 2021</a:t>
            </a:r>
            <a:r>
              <a:rPr lang="en-US" dirty="0">
                <a:solidFill>
                  <a:srgbClr val="151515"/>
                </a:solidFill>
                <a:highlight>
                  <a:srgbClr val="FFFFFF"/>
                </a:highlight>
              </a:rPr>
              <a:t>).</a:t>
            </a:r>
            <a:endParaRPr dirty="0">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4baa110314_1_9"/>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Definire</a:t>
            </a:r>
            <a:r>
              <a:rPr lang="en-US" sz="2800" b="1" dirty="0">
                <a:solidFill>
                  <a:srgbClr val="FFFFFF"/>
                </a:solidFill>
              </a:rPr>
              <a:t> la </a:t>
            </a:r>
            <a:r>
              <a:rPr lang="en-US" sz="2800" b="1" dirty="0" err="1">
                <a:solidFill>
                  <a:srgbClr val="FFFFFF"/>
                </a:solidFill>
              </a:rPr>
              <a:t>terminologia</a:t>
            </a:r>
            <a:r>
              <a:rPr lang="en-US" sz="2800" b="1" dirty="0">
                <a:solidFill>
                  <a:srgbClr val="FFFFFF"/>
                </a:solidFill>
              </a:rPr>
              <a:t>: un </a:t>
            </a:r>
            <a:r>
              <a:rPr lang="en-US" sz="2800" b="1" dirty="0" err="1">
                <a:solidFill>
                  <a:srgbClr val="FFFFFF"/>
                </a:solidFill>
              </a:rPr>
              <a:t>glossario</a:t>
            </a:r>
            <a:r>
              <a:rPr lang="en-US" sz="2800" b="1" dirty="0">
                <a:solidFill>
                  <a:srgbClr val="FFFFFF"/>
                </a:solidFill>
              </a:rPr>
              <a:t> di </a:t>
            </a:r>
            <a:r>
              <a:rPr lang="en-US" sz="2800" b="1" dirty="0" err="1">
                <a:solidFill>
                  <a:srgbClr val="FFFFFF"/>
                </a:solidFill>
              </a:rPr>
              <a:t>genere</a:t>
            </a:r>
            <a:endParaRPr dirty="0">
              <a:solidFill>
                <a:srgbClr val="FFFFFF"/>
              </a:solidFill>
            </a:endParaRPr>
          </a:p>
        </p:txBody>
      </p:sp>
      <p:sp>
        <p:nvSpPr>
          <p:cNvPr id="190" name="Google Shape;190;g34baa110314_1_9"/>
          <p:cNvSpPr txBox="1"/>
          <p:nvPr/>
        </p:nvSpPr>
        <p:spPr>
          <a:xfrm>
            <a:off x="3810087" y="3416654"/>
            <a:ext cx="6509858"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dirty="0" err="1">
                <a:latin typeface="Calibri"/>
                <a:ea typeface="Calibri"/>
                <a:cs typeface="Calibri"/>
                <a:sym typeface="Calibri"/>
              </a:rPr>
              <a:t>p</a:t>
            </a:r>
            <a:r>
              <a:rPr lang="en-US" sz="4000" b="1" i="0" u="none" strike="noStrike" cap="none" dirty="0" err="1">
                <a:solidFill>
                  <a:srgbClr val="000000"/>
                </a:solidFill>
                <a:latin typeface="Calibri"/>
                <a:ea typeface="Calibri"/>
                <a:cs typeface="Calibri"/>
                <a:sym typeface="Calibri"/>
              </a:rPr>
              <a:t>regiudizio</a:t>
            </a:r>
            <a:r>
              <a:rPr lang="en-US" sz="4000" b="1" i="0" u="none" strike="noStrike" cap="none" dirty="0">
                <a:solidFill>
                  <a:srgbClr val="000000"/>
                </a:solidFill>
                <a:latin typeface="Calibri"/>
                <a:ea typeface="Calibri"/>
                <a:cs typeface="Calibri"/>
                <a:sym typeface="Calibri"/>
              </a:rPr>
              <a:t> di </a:t>
            </a:r>
            <a:r>
              <a:rPr lang="en-US" sz="4000" b="1" i="0" u="none" strike="noStrike" cap="none" dirty="0" err="1">
                <a:solidFill>
                  <a:srgbClr val="000000"/>
                </a:solidFill>
                <a:latin typeface="Calibri"/>
                <a:ea typeface="Calibri"/>
                <a:cs typeface="Calibri"/>
                <a:sym typeface="Calibri"/>
              </a:rPr>
              <a:t>genere</a:t>
            </a:r>
            <a:endParaRPr sz="4000" b="1" i="0" u="none" strike="noStrike" cap="none" dirty="0">
              <a:solidFill>
                <a:srgbClr val="000000"/>
              </a:solidFill>
              <a:latin typeface="Calibri"/>
              <a:ea typeface="Calibri"/>
              <a:cs typeface="Calibri"/>
              <a:sym typeface="Calibri"/>
            </a:endParaRPr>
          </a:p>
        </p:txBody>
      </p:sp>
      <p:sp>
        <p:nvSpPr>
          <p:cNvPr id="191" name="Google Shape;191;g34baa110314_1_9"/>
          <p:cNvSpPr txBox="1"/>
          <p:nvPr/>
        </p:nvSpPr>
        <p:spPr>
          <a:xfrm>
            <a:off x="7065016" y="4548123"/>
            <a:ext cx="34434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500"/>
              <a:buFont typeface="Arial"/>
              <a:buNone/>
            </a:pPr>
            <a:r>
              <a:rPr lang="en-US" sz="3500" b="1" i="0" u="none" strike="noStrike" cap="none" dirty="0" err="1">
                <a:solidFill>
                  <a:srgbClr val="000000"/>
                </a:solidFill>
                <a:latin typeface="Calibri"/>
                <a:ea typeface="Calibri"/>
                <a:cs typeface="Calibri"/>
                <a:sym typeface="Calibri"/>
              </a:rPr>
              <a:t>intersezionalità</a:t>
            </a:r>
            <a:endParaRPr sz="3500" b="1" i="0" u="none" strike="noStrike" cap="none" dirty="0">
              <a:solidFill>
                <a:srgbClr val="000000"/>
              </a:solidFill>
              <a:latin typeface="Calibri"/>
              <a:ea typeface="Calibri"/>
              <a:cs typeface="Calibri"/>
              <a:sym typeface="Calibri"/>
            </a:endParaRPr>
          </a:p>
        </p:txBody>
      </p:sp>
      <p:sp>
        <p:nvSpPr>
          <p:cNvPr id="192" name="Google Shape;192;g34baa110314_1_9"/>
          <p:cNvSpPr txBox="1"/>
          <p:nvPr/>
        </p:nvSpPr>
        <p:spPr>
          <a:xfrm>
            <a:off x="5977588" y="1612475"/>
            <a:ext cx="37137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d</a:t>
            </a:r>
            <a:r>
              <a:rPr lang="en-US" sz="2500" b="1" i="0" u="none" strike="noStrike" cap="none" dirty="0" err="1">
                <a:solidFill>
                  <a:srgbClr val="000000"/>
                </a:solidFill>
                <a:latin typeface="Calibri"/>
                <a:ea typeface="Calibri"/>
                <a:cs typeface="Calibri"/>
                <a:sym typeface="Calibri"/>
              </a:rPr>
              <a:t>iscriminazione</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193" name="Google Shape;193;g34baa110314_1_9"/>
          <p:cNvSpPr txBox="1"/>
          <p:nvPr/>
        </p:nvSpPr>
        <p:spPr>
          <a:xfrm>
            <a:off x="3610815" y="4592025"/>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i="0" u="none" strike="noStrike" cap="none" dirty="0" err="1">
                <a:solidFill>
                  <a:srgbClr val="000000"/>
                </a:solidFill>
                <a:latin typeface="Calibri"/>
                <a:ea typeface="Calibri"/>
                <a:cs typeface="Calibri"/>
                <a:sym typeface="Calibri"/>
              </a:rPr>
              <a:t>sessismo</a:t>
            </a:r>
            <a:endParaRPr sz="2500" b="1" i="0" u="none" strike="noStrike" cap="none" dirty="0">
              <a:solidFill>
                <a:srgbClr val="000000"/>
              </a:solidFill>
              <a:latin typeface="Calibri"/>
              <a:ea typeface="Calibri"/>
              <a:cs typeface="Calibri"/>
              <a:sym typeface="Calibri"/>
            </a:endParaRPr>
          </a:p>
        </p:txBody>
      </p:sp>
      <p:sp>
        <p:nvSpPr>
          <p:cNvPr id="194" name="Google Shape;194;g34baa110314_1_9"/>
          <p:cNvSpPr txBox="1"/>
          <p:nvPr/>
        </p:nvSpPr>
        <p:spPr>
          <a:xfrm>
            <a:off x="1158687" y="2705550"/>
            <a:ext cx="3916895" cy="6616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100"/>
              <a:buFont typeface="Arial"/>
              <a:buNone/>
            </a:pPr>
            <a:r>
              <a:rPr lang="en-US" sz="3100" b="1" i="0" u="none" strike="noStrike" cap="none" dirty="0" err="1">
                <a:solidFill>
                  <a:srgbClr val="000000"/>
                </a:solidFill>
                <a:latin typeface="Calibri"/>
                <a:ea typeface="Calibri"/>
                <a:cs typeface="Calibri"/>
                <a:sym typeface="Calibri"/>
              </a:rPr>
              <a:t>inclusione</a:t>
            </a:r>
            <a:r>
              <a:rPr lang="en-US" sz="3100" b="1" i="0" u="none" strike="noStrike" cap="none" dirty="0">
                <a:solidFill>
                  <a:srgbClr val="000000"/>
                </a:solidFill>
                <a:latin typeface="Calibri"/>
                <a:ea typeface="Calibri"/>
                <a:cs typeface="Calibri"/>
                <a:sym typeface="Calibri"/>
              </a:rPr>
              <a:t> di </a:t>
            </a:r>
            <a:r>
              <a:rPr lang="en-US" sz="3100" b="1" i="0" u="none" strike="noStrike" cap="none" dirty="0" err="1">
                <a:solidFill>
                  <a:srgbClr val="000000"/>
                </a:solidFill>
                <a:latin typeface="Calibri"/>
                <a:ea typeface="Calibri"/>
                <a:cs typeface="Calibri"/>
                <a:sym typeface="Calibri"/>
              </a:rPr>
              <a:t>genere</a:t>
            </a:r>
            <a:endParaRPr sz="3100" b="1" i="0" u="none" strike="noStrike" cap="none" dirty="0">
              <a:solidFill>
                <a:srgbClr val="000000"/>
              </a:solidFill>
              <a:latin typeface="Calibri"/>
              <a:ea typeface="Calibri"/>
              <a:cs typeface="Calibri"/>
              <a:sym typeface="Calibri"/>
            </a:endParaRPr>
          </a:p>
        </p:txBody>
      </p:sp>
      <p:sp>
        <p:nvSpPr>
          <p:cNvPr id="195" name="Google Shape;195;g34baa110314_1_9"/>
          <p:cNvSpPr txBox="1"/>
          <p:nvPr/>
        </p:nvSpPr>
        <p:spPr>
          <a:xfrm>
            <a:off x="6674513" y="2960000"/>
            <a:ext cx="4550078" cy="5385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300"/>
              <a:buFont typeface="Arial"/>
              <a:buNone/>
            </a:pPr>
            <a:r>
              <a:rPr lang="en-US" sz="2300" b="1" dirty="0" err="1">
                <a:latin typeface="Calibri"/>
                <a:ea typeface="Calibri"/>
                <a:cs typeface="Calibri"/>
                <a:sym typeface="Calibri"/>
              </a:rPr>
              <a:t>pedagogia</a:t>
            </a:r>
            <a:r>
              <a:rPr lang="en-US" sz="2300" b="1" dirty="0">
                <a:latin typeface="Calibri"/>
                <a:ea typeface="Calibri"/>
                <a:cs typeface="Calibri"/>
                <a:sym typeface="Calibri"/>
              </a:rPr>
              <a:t> </a:t>
            </a:r>
            <a:r>
              <a:rPr lang="en-US" sz="2300" b="1" dirty="0" err="1">
                <a:latin typeface="Calibri"/>
                <a:ea typeface="Calibri"/>
                <a:cs typeface="Calibri"/>
                <a:sym typeface="Calibri"/>
              </a:rPr>
              <a:t>femminista</a:t>
            </a:r>
            <a:endParaRPr sz="2300" b="1" i="0" u="none" strike="noStrike" cap="none" dirty="0">
              <a:solidFill>
                <a:srgbClr val="000000"/>
              </a:solidFill>
              <a:latin typeface="Calibri"/>
              <a:ea typeface="Calibri"/>
              <a:cs typeface="Calibri"/>
              <a:sym typeface="Calibri"/>
            </a:endParaRPr>
          </a:p>
        </p:txBody>
      </p:sp>
      <p:sp>
        <p:nvSpPr>
          <p:cNvPr id="196" name="Google Shape;196;g34baa110314_1_9"/>
          <p:cNvSpPr txBox="1"/>
          <p:nvPr/>
        </p:nvSpPr>
        <p:spPr>
          <a:xfrm>
            <a:off x="2441588" y="5508200"/>
            <a:ext cx="3626700" cy="631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900"/>
              <a:buFont typeface="Arial"/>
              <a:buNone/>
            </a:pPr>
            <a:r>
              <a:rPr lang="en-US" sz="2900" b="1" dirty="0" err="1">
                <a:latin typeface="Calibri"/>
                <a:ea typeface="Calibri"/>
                <a:cs typeface="Calibri"/>
                <a:sym typeface="Calibri"/>
              </a:rPr>
              <a:t>s</a:t>
            </a:r>
            <a:r>
              <a:rPr lang="en-US" sz="2900" b="1" i="0" u="none" strike="noStrike" cap="none" dirty="0" err="1">
                <a:solidFill>
                  <a:srgbClr val="000000"/>
                </a:solidFill>
                <a:latin typeface="Calibri"/>
                <a:ea typeface="Calibri"/>
                <a:cs typeface="Calibri"/>
                <a:sym typeface="Calibri"/>
              </a:rPr>
              <a:t>tereotipi</a:t>
            </a:r>
            <a:r>
              <a:rPr lang="en-US" sz="2900" b="1" i="0" u="none" strike="noStrike" cap="none" dirty="0">
                <a:solidFill>
                  <a:srgbClr val="000000"/>
                </a:solidFill>
                <a:latin typeface="Calibri"/>
                <a:ea typeface="Calibri"/>
                <a:cs typeface="Calibri"/>
                <a:sym typeface="Calibri"/>
              </a:rPr>
              <a:t> </a:t>
            </a:r>
            <a:r>
              <a:rPr lang="en-US" sz="2900" b="1" dirty="0">
                <a:latin typeface="Calibri"/>
                <a:ea typeface="Calibri"/>
                <a:cs typeface="Calibri"/>
                <a:sym typeface="Calibri"/>
              </a:rPr>
              <a:t>di </a:t>
            </a:r>
            <a:r>
              <a:rPr lang="en-US" sz="2900" b="1" dirty="0" err="1">
                <a:latin typeface="Calibri"/>
                <a:ea typeface="Calibri"/>
                <a:cs typeface="Calibri"/>
                <a:sym typeface="Calibri"/>
              </a:rPr>
              <a:t>genere</a:t>
            </a:r>
            <a:endParaRPr sz="2900" b="1" i="0" u="none" strike="noStrike" cap="none" dirty="0">
              <a:solidFill>
                <a:srgbClr val="000000"/>
              </a:solidFill>
              <a:latin typeface="Calibri"/>
              <a:ea typeface="Calibri"/>
              <a:cs typeface="Calibri"/>
              <a:sym typeface="Calibri"/>
            </a:endParaRPr>
          </a:p>
        </p:txBody>
      </p:sp>
      <p:sp>
        <p:nvSpPr>
          <p:cNvPr id="197" name="Google Shape;197;g34baa110314_1_9"/>
          <p:cNvSpPr txBox="1"/>
          <p:nvPr/>
        </p:nvSpPr>
        <p:spPr>
          <a:xfrm>
            <a:off x="4302013" y="2318675"/>
            <a:ext cx="2811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dirty="0" err="1">
                <a:latin typeface="Calibri"/>
                <a:ea typeface="Calibri"/>
                <a:cs typeface="Calibri"/>
                <a:sym typeface="Calibri"/>
              </a:rPr>
              <a:t>transfobia</a:t>
            </a:r>
            <a:endParaRPr sz="2800" b="1" i="0" u="none" strike="noStrike" cap="none" dirty="0">
              <a:solidFill>
                <a:srgbClr val="000000"/>
              </a:solidFill>
              <a:latin typeface="Calibri"/>
              <a:ea typeface="Calibri"/>
              <a:cs typeface="Calibri"/>
              <a:sym typeface="Calibri"/>
            </a:endParaRPr>
          </a:p>
        </p:txBody>
      </p:sp>
      <p:sp>
        <p:nvSpPr>
          <p:cNvPr id="198" name="Google Shape;198;g34baa110314_1_9"/>
          <p:cNvSpPr txBox="1"/>
          <p:nvPr/>
        </p:nvSpPr>
        <p:spPr>
          <a:xfrm>
            <a:off x="8531038" y="2341763"/>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r</a:t>
            </a:r>
            <a:r>
              <a:rPr lang="en-US" sz="2500" b="1" i="0" u="none" strike="noStrike" cap="none" dirty="0" err="1">
                <a:solidFill>
                  <a:srgbClr val="000000"/>
                </a:solidFill>
                <a:latin typeface="Calibri"/>
                <a:ea typeface="Calibri"/>
                <a:cs typeface="Calibri"/>
                <a:sym typeface="Calibri"/>
              </a:rPr>
              <a:t>uoli</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199" name="Google Shape;199;g34baa110314_1_9"/>
          <p:cNvSpPr txBox="1"/>
          <p:nvPr/>
        </p:nvSpPr>
        <p:spPr>
          <a:xfrm>
            <a:off x="2678813" y="1800350"/>
            <a:ext cx="281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dirty="0" err="1">
                <a:latin typeface="Calibri"/>
                <a:ea typeface="Calibri"/>
                <a:cs typeface="Calibri"/>
                <a:sym typeface="Calibri"/>
              </a:rPr>
              <a:t>d</a:t>
            </a:r>
            <a:r>
              <a:rPr lang="en-US" sz="2000" b="1" i="0" u="none" strike="noStrike" cap="none" dirty="0" err="1">
                <a:solidFill>
                  <a:srgbClr val="000000"/>
                </a:solidFill>
                <a:latin typeface="Calibri"/>
                <a:ea typeface="Calibri"/>
                <a:cs typeface="Calibri"/>
                <a:sym typeface="Calibri"/>
              </a:rPr>
              <a:t>ivario</a:t>
            </a:r>
            <a:r>
              <a:rPr lang="en-US" sz="2000" b="1" i="0" u="none" strike="noStrike" cap="none" dirty="0">
                <a:solidFill>
                  <a:srgbClr val="000000"/>
                </a:solidFill>
                <a:latin typeface="Calibri"/>
                <a:ea typeface="Calibri"/>
                <a:cs typeface="Calibri"/>
                <a:sym typeface="Calibri"/>
              </a:rPr>
              <a:t> di </a:t>
            </a:r>
            <a:r>
              <a:rPr lang="en-US" sz="2000" b="1" i="0" u="none" strike="noStrike" cap="none" dirty="0" err="1">
                <a:solidFill>
                  <a:srgbClr val="000000"/>
                </a:solidFill>
                <a:latin typeface="Calibri"/>
                <a:ea typeface="Calibri"/>
                <a:cs typeface="Calibri"/>
                <a:sym typeface="Calibri"/>
              </a:rPr>
              <a:t>genere</a:t>
            </a:r>
            <a:endParaRPr sz="2000" b="1" i="0" u="none" strike="noStrike" cap="none" dirty="0">
              <a:solidFill>
                <a:srgbClr val="000000"/>
              </a:solidFill>
              <a:latin typeface="Calibri"/>
              <a:ea typeface="Calibri"/>
              <a:cs typeface="Calibri"/>
              <a:sym typeface="Calibri"/>
            </a:endParaRPr>
          </a:p>
        </p:txBody>
      </p:sp>
      <p:sp>
        <p:nvSpPr>
          <p:cNvPr id="200" name="Google Shape;200;g34baa110314_1_9"/>
          <p:cNvSpPr txBox="1"/>
          <p:nvPr/>
        </p:nvSpPr>
        <p:spPr>
          <a:xfrm>
            <a:off x="6068287" y="5264500"/>
            <a:ext cx="5156303" cy="56935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d</a:t>
            </a:r>
            <a:r>
              <a:rPr lang="en-US" sz="2500" b="1" i="0" u="none" strike="noStrike" cap="none" dirty="0" err="1">
                <a:solidFill>
                  <a:srgbClr val="000000"/>
                </a:solidFill>
                <a:latin typeface="Calibri"/>
                <a:ea typeface="Calibri"/>
                <a:cs typeface="Calibri"/>
                <a:sym typeface="Calibri"/>
              </a:rPr>
              <a:t>ivario</a:t>
            </a:r>
            <a:r>
              <a:rPr lang="en-US" sz="2500" b="1" i="0" u="none" strike="noStrike" cap="none" dirty="0">
                <a:solidFill>
                  <a:srgbClr val="000000"/>
                </a:solidFill>
                <a:latin typeface="Calibri"/>
                <a:ea typeface="Calibri"/>
                <a:cs typeface="Calibri"/>
                <a:sym typeface="Calibri"/>
              </a:rPr>
              <a:t> </a:t>
            </a:r>
            <a:r>
              <a:rPr lang="en-US" sz="2500" b="1" i="0" u="none" strike="noStrike" cap="none" dirty="0" err="1">
                <a:solidFill>
                  <a:srgbClr val="000000"/>
                </a:solidFill>
                <a:latin typeface="Calibri"/>
                <a:ea typeface="Calibri"/>
                <a:cs typeface="Calibri"/>
                <a:sym typeface="Calibri"/>
              </a:rPr>
              <a:t>retributivo</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201" name="Google Shape;201;g34baa110314_1_9"/>
          <p:cNvSpPr txBox="1"/>
          <p:nvPr/>
        </p:nvSpPr>
        <p:spPr>
          <a:xfrm>
            <a:off x="8401878" y="3953454"/>
            <a:ext cx="3556920" cy="646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000"/>
              <a:buFont typeface="Arial"/>
              <a:buNone/>
            </a:pPr>
            <a:r>
              <a:rPr lang="en-US" sz="3000" b="1" dirty="0" err="1">
                <a:latin typeface="Calibri"/>
                <a:ea typeface="Calibri"/>
                <a:cs typeface="Calibri"/>
                <a:sym typeface="Calibri"/>
              </a:rPr>
              <a:t>identità</a:t>
            </a:r>
            <a:r>
              <a:rPr lang="en-US" sz="3000" b="1" dirty="0">
                <a:latin typeface="Calibri"/>
                <a:ea typeface="Calibri"/>
                <a:cs typeface="Calibri"/>
                <a:sym typeface="Calibri"/>
              </a:rPr>
              <a:t> di </a:t>
            </a:r>
            <a:r>
              <a:rPr lang="en-US" sz="3000" b="1" dirty="0" err="1">
                <a:latin typeface="Calibri"/>
                <a:ea typeface="Calibri"/>
                <a:cs typeface="Calibri"/>
                <a:sym typeface="Calibri"/>
              </a:rPr>
              <a:t>genere</a:t>
            </a:r>
            <a:endParaRPr sz="3000" b="1" i="0" u="none" strike="noStrike" cap="none" dirty="0">
              <a:solidFill>
                <a:srgbClr val="000000"/>
              </a:solidFill>
              <a:latin typeface="Calibri"/>
              <a:ea typeface="Calibri"/>
              <a:cs typeface="Calibri"/>
              <a:sym typeface="Calibri"/>
            </a:endParaRPr>
          </a:p>
        </p:txBody>
      </p:sp>
      <p:sp>
        <p:nvSpPr>
          <p:cNvPr id="202" name="Google Shape;202;g34baa110314_1_9"/>
          <p:cNvSpPr txBox="1"/>
          <p:nvPr/>
        </p:nvSpPr>
        <p:spPr>
          <a:xfrm>
            <a:off x="1491025" y="4433788"/>
            <a:ext cx="28110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b="1" i="0" u="none" strike="noStrike" cap="none" dirty="0" err="1">
                <a:solidFill>
                  <a:srgbClr val="000000"/>
                </a:solidFill>
                <a:latin typeface="Calibri"/>
                <a:ea typeface="Calibri"/>
                <a:cs typeface="Calibri"/>
                <a:sym typeface="Calibri"/>
              </a:rPr>
              <a:t>prono</a:t>
            </a:r>
            <a:r>
              <a:rPr lang="en-US" sz="2100" b="1" dirty="0" err="1">
                <a:latin typeface="Calibri"/>
                <a:ea typeface="Calibri"/>
                <a:cs typeface="Calibri"/>
                <a:sym typeface="Calibri"/>
              </a:rPr>
              <a:t>mi</a:t>
            </a:r>
            <a:endParaRPr sz="2100" b="1" i="0" u="none" strike="noStrike" cap="none" dirty="0">
              <a:solidFill>
                <a:srgbClr val="000000"/>
              </a:solidFill>
              <a:latin typeface="Calibri"/>
              <a:ea typeface="Calibri"/>
              <a:cs typeface="Calibri"/>
              <a:sym typeface="Calibri"/>
            </a:endParaRPr>
          </a:p>
        </p:txBody>
      </p:sp>
      <p:sp>
        <p:nvSpPr>
          <p:cNvPr id="203" name="Google Shape;203;g34baa110314_1_9"/>
          <p:cNvSpPr txBox="1"/>
          <p:nvPr/>
        </p:nvSpPr>
        <p:spPr>
          <a:xfrm>
            <a:off x="1638702" y="3615875"/>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a:latin typeface="Calibri"/>
                <a:ea typeface="Calibri"/>
                <a:cs typeface="Calibri"/>
                <a:sym typeface="Calibri"/>
              </a:rPr>
              <a:t>n</a:t>
            </a:r>
            <a:r>
              <a:rPr lang="en-US" sz="2500" b="1" i="0" u="none" strike="noStrike" cap="none" dirty="0">
                <a:solidFill>
                  <a:srgbClr val="000000"/>
                </a:solidFill>
                <a:latin typeface="Calibri"/>
                <a:ea typeface="Calibri"/>
                <a:cs typeface="Calibri"/>
                <a:sym typeface="Calibri"/>
              </a:rPr>
              <a:t>on </a:t>
            </a:r>
            <a:r>
              <a:rPr lang="en-US" sz="2500" b="1" i="0" u="none" strike="noStrike" cap="none" dirty="0" err="1">
                <a:solidFill>
                  <a:srgbClr val="000000"/>
                </a:solidFill>
                <a:latin typeface="Calibri"/>
                <a:ea typeface="Calibri"/>
                <a:cs typeface="Calibri"/>
                <a:sym typeface="Calibri"/>
              </a:rPr>
              <a:t>binario</a:t>
            </a:r>
            <a:endParaRPr sz="2500" b="1" i="0" u="none" strike="noStrike" cap="none" dirty="0">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5178</Words>
  <Application>Microsoft Office PowerPoint</Application>
  <PresentationFormat>Widescreen</PresentationFormat>
  <Paragraphs>300</Paragraphs>
  <Slides>23</Slides>
  <Notes>23</Notes>
  <HiddenSlides>0</HiddenSlides>
  <MMClips>0</MMClips>
  <ScaleCrop>false</ScaleCrop>
  <HeadingPairs>
    <vt:vector size="6" baseType="variant">
      <vt:variant>
        <vt:lpstr>Caratteri utilizzati</vt:lpstr>
      </vt:variant>
      <vt:variant>
        <vt:i4>3</vt:i4>
      </vt:variant>
      <vt:variant>
        <vt:lpstr>Tema</vt:lpstr>
      </vt:variant>
      <vt:variant>
        <vt:i4>5</vt:i4>
      </vt:variant>
      <vt:variant>
        <vt:lpstr>Titoli diapositive</vt:lpstr>
      </vt:variant>
      <vt:variant>
        <vt:i4>23</vt:i4>
      </vt:variant>
    </vt:vector>
  </HeadingPairs>
  <TitlesOfParts>
    <vt:vector size="31" baseType="lpstr">
      <vt:lpstr>Arial</vt:lpstr>
      <vt:lpstr>Calibri</vt:lpstr>
      <vt:lpstr>Open Sans</vt:lpstr>
      <vt:lpstr>CARDET Course template - Cover page</vt:lpstr>
      <vt:lpstr>CARDET Course template</vt:lpstr>
      <vt:lpstr>CARDET Course template</vt:lpstr>
      <vt:lpstr>CARDET Course template - Cover page</vt:lpstr>
      <vt:lpstr>CARDET Course template</vt:lpstr>
      <vt:lpstr>WP3: Formazione del personale docente per una didattica dell’informatica autentica e inclusiva in termini di genere</vt:lpstr>
      <vt:lpstr>Modulo 3: Il quadro di riferimento TINKER - approcci inclusivi di genere all’insegnamento e alla valutazione dell’informatica</vt:lpstr>
      <vt:lpstr>Indice dei contenuti</vt:lpstr>
      <vt:lpstr>Risultati di apprendimento </vt:lpstr>
      <vt:lpstr>Introduzione e contenuto della lezione</vt:lpstr>
      <vt:lpstr>Regole di base per la discussione</vt:lpstr>
      <vt:lpstr>Riscaldamento: il genere e l’informatica</vt:lpstr>
      <vt:lpstr>Disparità di genere nell’educazione all’informatica e alle STEM </vt:lpstr>
      <vt:lpstr>Definire la terminologia: un glossario di genere</vt:lpstr>
      <vt:lpstr>Comprendere le ragioni alla base della disparità di genere in ambito informatico</vt:lpstr>
      <vt:lpstr>Comprendere le ragioni alla base della disparità di genere in ambito informatico</vt:lpstr>
      <vt:lpstr>Affrontare i nostri pregiudizi di genere</vt:lpstr>
      <vt:lpstr>Linguaggio, risorse e valutazioni inclusive di genere</vt:lpstr>
      <vt:lpstr>Attività 2: linguaggio inclusivo di genere nelle lezioni di informatica</vt:lpstr>
      <vt:lpstr>Normalizzare gli insuccessi e incoraggiare la perseveranza</vt:lpstr>
      <vt:lpstr>Fuori dalla classe: incoraggiare la partecipazione all’informatica</vt:lpstr>
      <vt:lpstr>Strategie pedagogiche: apprendimento esperienziale, tinkering e approcci basati sul gioco </vt:lpstr>
      <vt:lpstr>Creare un ambiente di classe inclusivo</vt:lpstr>
      <vt:lpstr>Sintesi: 8 elementi dell’inclusione di genere</vt:lpstr>
      <vt:lpstr>Riflessioni e conclusioni</vt:lpstr>
      <vt:lpstr>Compiti aggiuntivi</vt:lpstr>
      <vt:lpstr>Risorse aggiuntive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WP3: Formazione del personale docente per una didattica dell’informatica autentica e inclusiva in termini di genere</dc:title>
  <dc:creator>2Fast4u</dc:creator>
  <cp:lastModifiedBy>Suzanne Ott – CESIE ETS</cp:lastModifiedBy>
  <cp:revision>7</cp:revision>
  <dcterms:created xsi:type="dcterms:W3CDTF">2014-07-11T09:12:14Z</dcterms:created>
  <dcterms:modified xsi:type="dcterms:W3CDTF">2025-07-24T12:24:36Z</dcterms:modified>
</cp:coreProperties>
</file>